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9.xml" ContentType="application/vnd.openxmlformats-officedocument.presentationml.notesSlide+xml"/>
  <Override PartName="/ppt/charts/chart3.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437" r:id="rId3"/>
    <p:sldId id="416" r:id="rId4"/>
    <p:sldId id="356" r:id="rId5"/>
    <p:sldId id="417" r:id="rId6"/>
    <p:sldId id="357" r:id="rId7"/>
    <p:sldId id="358" r:id="rId8"/>
    <p:sldId id="440" r:id="rId9"/>
    <p:sldId id="360" r:id="rId10"/>
    <p:sldId id="367" r:id="rId11"/>
    <p:sldId id="368" r:id="rId12"/>
    <p:sldId id="369" r:id="rId13"/>
    <p:sldId id="372" r:id="rId14"/>
    <p:sldId id="364" r:id="rId15"/>
    <p:sldId id="351" r:id="rId16"/>
    <p:sldId id="373" r:id="rId17"/>
    <p:sldId id="365" r:id="rId18"/>
    <p:sldId id="376" r:id="rId19"/>
    <p:sldId id="442" r:id="rId20"/>
    <p:sldId id="445" r:id="rId21"/>
    <p:sldId id="293" r:id="rId22"/>
    <p:sldId id="435" r:id="rId23"/>
    <p:sldId id="461" r:id="rId24"/>
    <p:sldId id="462" r:id="rId25"/>
    <p:sldId id="463" r:id="rId26"/>
    <p:sldId id="465" r:id="rId27"/>
    <p:sldId id="384" r:id="rId28"/>
    <p:sldId id="387" r:id="rId29"/>
    <p:sldId id="475" r:id="rId30"/>
    <p:sldId id="270" r:id="rId31"/>
    <p:sldId id="433" r:id="rId32"/>
    <p:sldId id="476" r:id="rId33"/>
    <p:sldId id="434" r:id="rId34"/>
    <p:sldId id="469" r:id="rId35"/>
    <p:sldId id="419" r:id="rId36"/>
    <p:sldId id="375" r:id="rId37"/>
    <p:sldId id="409" r:id="rId38"/>
    <p:sldId id="353" r:id="rId39"/>
    <p:sldId id="459" r:id="rId40"/>
    <p:sldId id="464" r:id="rId41"/>
    <p:sldId id="408" r:id="rId42"/>
    <p:sldId id="382" r:id="rId43"/>
    <p:sldId id="386" r:id="rId44"/>
    <p:sldId id="402" r:id="rId45"/>
    <p:sldId id="422" r:id="rId46"/>
    <p:sldId id="448" r:id="rId47"/>
    <p:sldId id="449" r:id="rId48"/>
    <p:sldId id="450" r:id="rId49"/>
    <p:sldId id="451" r:id="rId50"/>
    <p:sldId id="452" r:id="rId51"/>
    <p:sldId id="466" r:id="rId52"/>
    <p:sldId id="420" r:id="rId53"/>
    <p:sldId id="470" r:id="rId54"/>
    <p:sldId id="471" r:id="rId55"/>
    <p:sldId id="472" r:id="rId56"/>
    <p:sldId id="473" r:id="rId57"/>
    <p:sldId id="432" r:id="rId58"/>
    <p:sldId id="410" r:id="rId59"/>
    <p:sldId id="370" r:id="rId60"/>
    <p:sldId id="418" r:id="rId61"/>
    <p:sldId id="444" r:id="rId62"/>
    <p:sldId id="447" r:id="rId63"/>
    <p:sldId id="374" r:id="rId64"/>
  </p:sldIdLst>
  <p:sldSz cx="9144000" cy="6858000" type="screen4x3"/>
  <p:notesSz cx="10234613" cy="710406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66"/>
    <a:srgbClr val="0000FF"/>
    <a:srgbClr val="33CC33"/>
    <a:srgbClr val="00FF00"/>
    <a:srgbClr val="FF3300"/>
    <a:srgbClr val="BC1470"/>
    <a:srgbClr val="000000"/>
    <a:srgbClr val="005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7" autoAdjust="0"/>
    <p:restoredTop sz="36247" autoAdjust="0"/>
  </p:normalViewPr>
  <p:slideViewPr>
    <p:cSldViewPr snapToGrid="0">
      <p:cViewPr varScale="1">
        <p:scale>
          <a:sx n="26" d="100"/>
          <a:sy n="26" d="100"/>
        </p:scale>
        <p:origin x="1878" y="54"/>
      </p:cViewPr>
      <p:guideLst/>
    </p:cSldViewPr>
  </p:slideViewPr>
  <p:outlineViewPr>
    <p:cViewPr>
      <p:scale>
        <a:sx n="33" d="100"/>
        <a:sy n="33" d="100"/>
      </p:scale>
      <p:origin x="0" y="-8208"/>
    </p:cViewPr>
  </p:outlin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file:///D:\&#26032;&#40232;&#40232;\Tables.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D:\&#26032;&#40232;&#40232;\Tables.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oleObject" Target="file:///D:\&#26032;&#40232;&#40232;\Tabl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'Topology blending time'!$A$18</c:f>
              <c:strCache>
                <c:ptCount val="1"/>
                <c:pt idx="0">
                  <c:v>Cow cup</c:v>
                </c:pt>
              </c:strCache>
            </c:strRef>
          </c:tx>
          <c:spPr>
            <a:ln>
              <a:prstDash val="sysDash"/>
            </a:ln>
          </c:spPr>
          <c:marker>
            <c:spPr>
              <a:ln>
                <a:prstDash val="sysDash"/>
              </a:ln>
            </c:spPr>
          </c:marker>
          <c:cat>
            <c:numRef>
              <c:f>'Topology blending time'!$B$17:$L$17</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time'!$B$18:$L$18</c:f>
              <c:numCache>
                <c:formatCode>General</c:formatCode>
                <c:ptCount val="11"/>
                <c:pt idx="0">
                  <c:v>4.3999999999999997E-2</c:v>
                </c:pt>
                <c:pt idx="1">
                  <c:v>2.3E-2</c:v>
                </c:pt>
                <c:pt idx="2">
                  <c:v>4.5999999999999999E-2</c:v>
                </c:pt>
                <c:pt idx="3">
                  <c:v>9.9000000000000005E-2</c:v>
                </c:pt>
                <c:pt idx="4">
                  <c:v>8.4000000000000005E-2</c:v>
                </c:pt>
                <c:pt idx="5">
                  <c:v>0.158</c:v>
                </c:pt>
                <c:pt idx="6">
                  <c:v>0.22</c:v>
                </c:pt>
                <c:pt idx="7">
                  <c:v>0.40200000000000002</c:v>
                </c:pt>
                <c:pt idx="8">
                  <c:v>0.54100000000000004</c:v>
                </c:pt>
                <c:pt idx="9">
                  <c:v>0.622</c:v>
                </c:pt>
                <c:pt idx="10">
                  <c:v>0.65300000000000002</c:v>
                </c:pt>
              </c:numCache>
            </c:numRef>
          </c:val>
          <c:smooth val="0"/>
          <c:extLst>
            <c:ext xmlns:c16="http://schemas.microsoft.com/office/drawing/2014/chart" uri="{C3380CC4-5D6E-409C-BE32-E72D297353CC}">
              <c16:uniqueId val="{00000000-0D4F-4BBF-B0EB-DFE2999C8A9C}"/>
            </c:ext>
          </c:extLst>
        </c:ser>
        <c:ser>
          <c:idx val="1"/>
          <c:order val="1"/>
          <c:tx>
            <c:strRef>
              <c:f>'Topology blending time'!$A$19</c:f>
              <c:strCache>
                <c:ptCount val="1"/>
                <c:pt idx="0">
                  <c:v>Bear chair</c:v>
                </c:pt>
              </c:strCache>
            </c:strRef>
          </c:tx>
          <c:spPr>
            <a:ln>
              <a:prstDash val="sysDash"/>
            </a:ln>
          </c:spPr>
          <c:marker>
            <c:spPr>
              <a:ln>
                <a:prstDash val="sysDash"/>
              </a:ln>
            </c:spPr>
          </c:marker>
          <c:cat>
            <c:numRef>
              <c:f>'Topology blending time'!$B$17:$L$17</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time'!$B$19:$L$19</c:f>
              <c:numCache>
                <c:formatCode>General</c:formatCode>
                <c:ptCount val="11"/>
                <c:pt idx="0">
                  <c:v>3.9E-2</c:v>
                </c:pt>
                <c:pt idx="1">
                  <c:v>6.6000000000000003E-2</c:v>
                </c:pt>
                <c:pt idx="2">
                  <c:v>9.1999999999999998E-2</c:v>
                </c:pt>
                <c:pt idx="3">
                  <c:v>0.193</c:v>
                </c:pt>
                <c:pt idx="4">
                  <c:v>0.24</c:v>
                </c:pt>
                <c:pt idx="5">
                  <c:v>0.38900000000000001</c:v>
                </c:pt>
                <c:pt idx="6">
                  <c:v>0.34899999999999998</c:v>
                </c:pt>
                <c:pt idx="7">
                  <c:v>0.39700000000000002</c:v>
                </c:pt>
                <c:pt idx="8">
                  <c:v>0.372</c:v>
                </c:pt>
                <c:pt idx="9">
                  <c:v>0.378</c:v>
                </c:pt>
                <c:pt idx="10">
                  <c:v>0.40100000000000002</c:v>
                </c:pt>
              </c:numCache>
            </c:numRef>
          </c:val>
          <c:smooth val="0"/>
          <c:extLst>
            <c:ext xmlns:c16="http://schemas.microsoft.com/office/drawing/2014/chart" uri="{C3380CC4-5D6E-409C-BE32-E72D297353CC}">
              <c16:uniqueId val="{00000001-0D4F-4BBF-B0EB-DFE2999C8A9C}"/>
            </c:ext>
          </c:extLst>
        </c:ser>
        <c:ser>
          <c:idx val="2"/>
          <c:order val="2"/>
          <c:tx>
            <c:strRef>
              <c:f>'Topology blending time'!$A$20</c:f>
              <c:strCache>
                <c:ptCount val="1"/>
                <c:pt idx="0">
                  <c:v>Elephant cup</c:v>
                </c:pt>
              </c:strCache>
            </c:strRef>
          </c:tx>
          <c:spPr>
            <a:ln>
              <a:prstDash val="sysDash"/>
            </a:ln>
          </c:spPr>
          <c:marker>
            <c:spPr>
              <a:ln>
                <a:prstDash val="sysDash"/>
              </a:ln>
            </c:spPr>
          </c:marker>
          <c:cat>
            <c:numRef>
              <c:f>'Topology blending time'!$B$17:$L$17</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time'!$B$20:$L$20</c:f>
              <c:numCache>
                <c:formatCode>General</c:formatCode>
                <c:ptCount val="11"/>
                <c:pt idx="0">
                  <c:v>1.4999999999999999E-2</c:v>
                </c:pt>
                <c:pt idx="1">
                  <c:v>2.1999999999999999E-2</c:v>
                </c:pt>
                <c:pt idx="2">
                  <c:v>4.4999999999999998E-2</c:v>
                </c:pt>
                <c:pt idx="3">
                  <c:v>0.191</c:v>
                </c:pt>
                <c:pt idx="4">
                  <c:v>0.34799999999999998</c:v>
                </c:pt>
                <c:pt idx="5">
                  <c:v>0.46100000000000002</c:v>
                </c:pt>
                <c:pt idx="6">
                  <c:v>0.97499999999999998</c:v>
                </c:pt>
                <c:pt idx="7">
                  <c:v>1.111</c:v>
                </c:pt>
                <c:pt idx="8">
                  <c:v>1.1319999999999999</c:v>
                </c:pt>
                <c:pt idx="9">
                  <c:v>1.5069999999999999</c:v>
                </c:pt>
                <c:pt idx="10">
                  <c:v>1.3959999999999999</c:v>
                </c:pt>
              </c:numCache>
            </c:numRef>
          </c:val>
          <c:smooth val="0"/>
          <c:extLst>
            <c:ext xmlns:c16="http://schemas.microsoft.com/office/drawing/2014/chart" uri="{C3380CC4-5D6E-409C-BE32-E72D297353CC}">
              <c16:uniqueId val="{00000002-0D4F-4BBF-B0EB-DFE2999C8A9C}"/>
            </c:ext>
          </c:extLst>
        </c:ser>
        <c:ser>
          <c:idx val="3"/>
          <c:order val="3"/>
          <c:tx>
            <c:strRef>
              <c:f>'Topology blending time'!$A$21</c:f>
              <c:strCache>
                <c:ptCount val="1"/>
                <c:pt idx="0">
                  <c:v>Penguin case</c:v>
                </c:pt>
              </c:strCache>
            </c:strRef>
          </c:tx>
          <c:cat>
            <c:numRef>
              <c:f>'Topology blending time'!$B$17:$L$17</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time'!$B$21:$L$21</c:f>
              <c:numCache>
                <c:formatCode>General</c:formatCode>
                <c:ptCount val="11"/>
                <c:pt idx="0">
                  <c:v>1.7999999999999999E-2</c:v>
                </c:pt>
                <c:pt idx="1">
                  <c:v>0.01</c:v>
                </c:pt>
                <c:pt idx="2">
                  <c:v>5.7000000000000002E-2</c:v>
                </c:pt>
                <c:pt idx="3">
                  <c:v>7.0000000000000007E-2</c:v>
                </c:pt>
                <c:pt idx="4">
                  <c:v>2.3E-2</c:v>
                </c:pt>
                <c:pt idx="5">
                  <c:v>0.11</c:v>
                </c:pt>
                <c:pt idx="6">
                  <c:v>9.8000000000000004E-2</c:v>
                </c:pt>
                <c:pt idx="7">
                  <c:v>7.3999999999999996E-2</c:v>
                </c:pt>
                <c:pt idx="8">
                  <c:v>9.4E-2</c:v>
                </c:pt>
                <c:pt idx="9">
                  <c:v>7.3999999999999996E-2</c:v>
                </c:pt>
                <c:pt idx="10">
                  <c:v>0.13900000000000001</c:v>
                </c:pt>
              </c:numCache>
            </c:numRef>
          </c:val>
          <c:smooth val="0"/>
          <c:extLst>
            <c:ext xmlns:c16="http://schemas.microsoft.com/office/drawing/2014/chart" uri="{C3380CC4-5D6E-409C-BE32-E72D297353CC}">
              <c16:uniqueId val="{00000003-0D4F-4BBF-B0EB-DFE2999C8A9C}"/>
            </c:ext>
          </c:extLst>
        </c:ser>
        <c:ser>
          <c:idx val="4"/>
          <c:order val="4"/>
          <c:tx>
            <c:strRef>
              <c:f>'Topology blending time'!$A$22</c:f>
              <c:strCache>
                <c:ptCount val="1"/>
                <c:pt idx="0">
                  <c:v>Elephant pillow</c:v>
                </c:pt>
              </c:strCache>
            </c:strRef>
          </c:tx>
          <c:cat>
            <c:numRef>
              <c:f>'Topology blending time'!$B$17:$L$17</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time'!$B$22:$L$22</c:f>
              <c:numCache>
                <c:formatCode>General</c:formatCode>
                <c:ptCount val="11"/>
                <c:pt idx="0">
                  <c:v>6.8000000000000005E-2</c:v>
                </c:pt>
                <c:pt idx="1">
                  <c:v>0.128</c:v>
                </c:pt>
                <c:pt idx="2">
                  <c:v>0.158</c:v>
                </c:pt>
                <c:pt idx="3">
                  <c:v>0.48699999999999999</c:v>
                </c:pt>
                <c:pt idx="4">
                  <c:v>0.72299999999999998</c:v>
                </c:pt>
                <c:pt idx="5">
                  <c:v>1.099</c:v>
                </c:pt>
                <c:pt idx="6">
                  <c:v>1.109</c:v>
                </c:pt>
                <c:pt idx="7">
                  <c:v>1.141</c:v>
                </c:pt>
                <c:pt idx="8">
                  <c:v>1.1819999999999999</c:v>
                </c:pt>
                <c:pt idx="9">
                  <c:v>1.2050000000000001</c:v>
                </c:pt>
                <c:pt idx="10">
                  <c:v>1.22</c:v>
                </c:pt>
              </c:numCache>
            </c:numRef>
          </c:val>
          <c:smooth val="0"/>
          <c:extLst>
            <c:ext xmlns:c16="http://schemas.microsoft.com/office/drawing/2014/chart" uri="{C3380CC4-5D6E-409C-BE32-E72D297353CC}">
              <c16:uniqueId val="{00000004-0D4F-4BBF-B0EB-DFE2999C8A9C}"/>
            </c:ext>
          </c:extLst>
        </c:ser>
        <c:ser>
          <c:idx val="5"/>
          <c:order val="5"/>
          <c:tx>
            <c:strRef>
              <c:f>'Topology blending time'!$A$23</c:f>
              <c:strCache>
                <c:ptCount val="1"/>
                <c:pt idx="0">
                  <c:v>Rabbit chair</c:v>
                </c:pt>
              </c:strCache>
            </c:strRef>
          </c:tx>
          <c:cat>
            <c:numRef>
              <c:f>'Topology blending time'!$B$17:$L$17</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time'!$B$23:$L$23</c:f>
              <c:numCache>
                <c:formatCode>General</c:formatCode>
                <c:ptCount val="11"/>
                <c:pt idx="0">
                  <c:v>9.8000000000000004E-2</c:v>
                </c:pt>
                <c:pt idx="1">
                  <c:v>0.111</c:v>
                </c:pt>
                <c:pt idx="2">
                  <c:v>0.157</c:v>
                </c:pt>
                <c:pt idx="3">
                  <c:v>0.16200000000000001</c:v>
                </c:pt>
                <c:pt idx="4">
                  <c:v>0.17299999999999999</c:v>
                </c:pt>
                <c:pt idx="5">
                  <c:v>0.251</c:v>
                </c:pt>
                <c:pt idx="6">
                  <c:v>0.28199999999999997</c:v>
                </c:pt>
                <c:pt idx="7">
                  <c:v>0.38400000000000001</c:v>
                </c:pt>
                <c:pt idx="8">
                  <c:v>0.379</c:v>
                </c:pt>
                <c:pt idx="9">
                  <c:v>0.46800000000000003</c:v>
                </c:pt>
                <c:pt idx="10">
                  <c:v>0.47699999999999998</c:v>
                </c:pt>
              </c:numCache>
            </c:numRef>
          </c:val>
          <c:smooth val="0"/>
          <c:extLst>
            <c:ext xmlns:c16="http://schemas.microsoft.com/office/drawing/2014/chart" uri="{C3380CC4-5D6E-409C-BE32-E72D297353CC}">
              <c16:uniqueId val="{00000005-0D4F-4BBF-B0EB-DFE2999C8A9C}"/>
            </c:ext>
          </c:extLst>
        </c:ser>
        <c:ser>
          <c:idx val="6"/>
          <c:order val="6"/>
          <c:tx>
            <c:strRef>
              <c:f>'Topology blending time'!$A$24</c:f>
              <c:strCache>
                <c:ptCount val="1"/>
                <c:pt idx="0">
                  <c:v>Duck shampoo</c:v>
                </c:pt>
              </c:strCache>
            </c:strRef>
          </c:tx>
          <c:cat>
            <c:numRef>
              <c:f>'Topology blending time'!$B$17:$L$17</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time'!$B$24:$L$24</c:f>
              <c:numCache>
                <c:formatCode>General</c:formatCode>
                <c:ptCount val="11"/>
                <c:pt idx="0">
                  <c:v>1.4999999999999999E-2</c:v>
                </c:pt>
                <c:pt idx="1">
                  <c:v>7.2999999999999995E-2</c:v>
                </c:pt>
                <c:pt idx="2">
                  <c:v>6.4000000000000001E-2</c:v>
                </c:pt>
                <c:pt idx="3">
                  <c:v>6.3E-2</c:v>
                </c:pt>
                <c:pt idx="4">
                  <c:v>0.111</c:v>
                </c:pt>
                <c:pt idx="5">
                  <c:v>0.123</c:v>
                </c:pt>
                <c:pt idx="6">
                  <c:v>0.13400000000000001</c:v>
                </c:pt>
                <c:pt idx="7">
                  <c:v>0.13700000000000001</c:v>
                </c:pt>
                <c:pt idx="8">
                  <c:v>0.13800000000000001</c:v>
                </c:pt>
                <c:pt idx="9">
                  <c:v>0.14299999999999999</c:v>
                </c:pt>
                <c:pt idx="10">
                  <c:v>0.14099999999999999</c:v>
                </c:pt>
              </c:numCache>
            </c:numRef>
          </c:val>
          <c:smooth val="0"/>
          <c:extLst>
            <c:ext xmlns:c16="http://schemas.microsoft.com/office/drawing/2014/chart" uri="{C3380CC4-5D6E-409C-BE32-E72D297353CC}">
              <c16:uniqueId val="{00000006-0D4F-4BBF-B0EB-DFE2999C8A9C}"/>
            </c:ext>
          </c:extLst>
        </c:ser>
        <c:dLbls>
          <c:showLegendKey val="0"/>
          <c:showVal val="0"/>
          <c:showCatName val="0"/>
          <c:showSerName val="0"/>
          <c:showPercent val="0"/>
          <c:showBubbleSize val="0"/>
        </c:dLbls>
        <c:marker val="1"/>
        <c:smooth val="0"/>
        <c:axId val="-1879315440"/>
        <c:axId val="-1879313808"/>
      </c:lineChart>
      <c:catAx>
        <c:axId val="-1879315440"/>
        <c:scaling>
          <c:orientation val="minMax"/>
        </c:scaling>
        <c:delete val="0"/>
        <c:axPos val="b"/>
        <c:title>
          <c:tx>
            <c:rich>
              <a:bodyPr/>
              <a:lstStyle/>
              <a:p>
                <a:pPr>
                  <a:defRPr/>
                </a:pPr>
                <a:r>
                  <a:rPr lang="en-US" altLang="zh-CN"/>
                  <a:t>Diversity</a:t>
                </a:r>
                <a:endParaRPr lang="zh-CN" altLang="en-US"/>
              </a:p>
            </c:rich>
          </c:tx>
          <c:overlay val="0"/>
        </c:title>
        <c:numFmt formatCode="General" sourceLinked="1"/>
        <c:majorTickMark val="out"/>
        <c:minorTickMark val="none"/>
        <c:tickLblPos val="nextTo"/>
        <c:crossAx val="-1879313808"/>
        <c:crosses val="autoZero"/>
        <c:auto val="1"/>
        <c:lblAlgn val="ctr"/>
        <c:lblOffset val="100"/>
        <c:noMultiLvlLbl val="0"/>
      </c:catAx>
      <c:valAx>
        <c:axId val="-1879313808"/>
        <c:scaling>
          <c:orientation val="minMax"/>
        </c:scaling>
        <c:delete val="0"/>
        <c:axPos val="l"/>
        <c:majorGridlines/>
        <c:numFmt formatCode="General" sourceLinked="1"/>
        <c:majorTickMark val="out"/>
        <c:minorTickMark val="none"/>
        <c:tickLblPos val="nextTo"/>
        <c:crossAx val="-1879315440"/>
        <c:crosses val="autoZero"/>
        <c:crossBetween val="between"/>
      </c:valAx>
    </c:plotArea>
    <c:legend>
      <c:legendPos val="r"/>
      <c:overlay val="0"/>
      <c:txPr>
        <a:bodyPr/>
        <a:lstStyle/>
        <a:p>
          <a:pPr>
            <a:defRPr sz="2000" b="1"/>
          </a:pPr>
          <a:endParaRPr lang="zh-TW"/>
        </a:p>
      </c:txPr>
    </c:legend>
    <c:plotVisOnly val="1"/>
    <c:dispBlanksAs val="gap"/>
    <c:showDLblsOverMax val="0"/>
  </c:chart>
  <c:txPr>
    <a:bodyPr/>
    <a:lstStyle/>
    <a:p>
      <a:pPr>
        <a:defRPr sz="1800">
          <a:latin typeface="Palatino Linotype" pitchFamily="18" charset="0"/>
        </a:defRPr>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Parameters!$C$5</c:f>
              <c:strCache>
                <c:ptCount val="1"/>
                <c:pt idx="0">
                  <c:v>σ1 (Grouping)</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600" b="0" i="0" u="none" strike="noStrike" kern="1200" baseline="0">
                    <a:solidFill>
                      <a:schemeClr val="accent5">
                        <a:lumMod val="50000"/>
                      </a:schemeClr>
                    </a:solidFill>
                    <a:latin typeface="+mn-lt"/>
                    <a:ea typeface="+mn-ea"/>
                    <a:cs typeface="+mn-cs"/>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Parameters!$B$6:$B$18</c:f>
              <c:numCache>
                <c:formatCode>General</c:formatCode>
                <c:ptCount val="13"/>
                <c:pt idx="1">
                  <c:v>0</c:v>
                </c:pt>
                <c:pt idx="2">
                  <c:v>0.1</c:v>
                </c:pt>
                <c:pt idx="3">
                  <c:v>0.2</c:v>
                </c:pt>
                <c:pt idx="4">
                  <c:v>0.3</c:v>
                </c:pt>
                <c:pt idx="5">
                  <c:v>0.4</c:v>
                </c:pt>
                <c:pt idx="6">
                  <c:v>0.5</c:v>
                </c:pt>
                <c:pt idx="7">
                  <c:v>0.6</c:v>
                </c:pt>
                <c:pt idx="8">
                  <c:v>0.7</c:v>
                </c:pt>
                <c:pt idx="9">
                  <c:v>0.8</c:v>
                </c:pt>
                <c:pt idx="10">
                  <c:v>0.9</c:v>
                </c:pt>
                <c:pt idx="11">
                  <c:v>1</c:v>
                </c:pt>
              </c:numCache>
            </c:numRef>
          </c:cat>
          <c:val>
            <c:numRef>
              <c:f>Parameters!$C$6:$C$18</c:f>
              <c:numCache>
                <c:formatCode>General</c:formatCode>
                <c:ptCount val="13"/>
                <c:pt idx="1">
                  <c:v>3300</c:v>
                </c:pt>
                <c:pt idx="2">
                  <c:v>3000</c:v>
                </c:pt>
                <c:pt idx="3">
                  <c:v>2700</c:v>
                </c:pt>
                <c:pt idx="4">
                  <c:v>2400</c:v>
                </c:pt>
                <c:pt idx="5">
                  <c:v>2100</c:v>
                </c:pt>
                <c:pt idx="6">
                  <c:v>1800</c:v>
                </c:pt>
                <c:pt idx="7">
                  <c:v>1500</c:v>
                </c:pt>
                <c:pt idx="8">
                  <c:v>1200</c:v>
                </c:pt>
                <c:pt idx="9">
                  <c:v>900</c:v>
                </c:pt>
                <c:pt idx="10">
                  <c:v>600</c:v>
                </c:pt>
                <c:pt idx="11">
                  <c:v>300</c:v>
                </c:pt>
              </c:numCache>
            </c:numRef>
          </c:val>
          <c:smooth val="0"/>
          <c:extLst>
            <c:ext xmlns:c16="http://schemas.microsoft.com/office/drawing/2014/chart" uri="{C3380CC4-5D6E-409C-BE32-E72D297353CC}">
              <c16:uniqueId val="{00000000-95B2-4A2B-9BB8-51FC8E5E5958}"/>
            </c:ext>
          </c:extLst>
        </c:ser>
        <c:ser>
          <c:idx val="2"/>
          <c:order val="2"/>
          <c:tx>
            <c:strRef>
              <c:f>Parameters!$E$5</c:f>
              <c:strCache>
                <c:ptCount val="1"/>
                <c:pt idx="0">
                  <c:v>σ3 (Simiarity)</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Parameters!$B$6:$B$18</c:f>
              <c:numCache>
                <c:formatCode>General</c:formatCode>
                <c:ptCount val="13"/>
                <c:pt idx="1">
                  <c:v>0</c:v>
                </c:pt>
                <c:pt idx="2">
                  <c:v>0.1</c:v>
                </c:pt>
                <c:pt idx="3">
                  <c:v>0.2</c:v>
                </c:pt>
                <c:pt idx="4">
                  <c:v>0.3</c:v>
                </c:pt>
                <c:pt idx="5">
                  <c:v>0.4</c:v>
                </c:pt>
                <c:pt idx="6">
                  <c:v>0.5</c:v>
                </c:pt>
                <c:pt idx="7">
                  <c:v>0.6</c:v>
                </c:pt>
                <c:pt idx="8">
                  <c:v>0.7</c:v>
                </c:pt>
                <c:pt idx="9">
                  <c:v>0.8</c:v>
                </c:pt>
                <c:pt idx="10">
                  <c:v>0.9</c:v>
                </c:pt>
                <c:pt idx="11">
                  <c:v>1</c:v>
                </c:pt>
              </c:numCache>
            </c:numRef>
          </c:cat>
          <c:val>
            <c:numRef>
              <c:f>Parameters!$E$6:$E$18</c:f>
              <c:numCache>
                <c:formatCode>General</c:formatCode>
                <c:ptCount val="13"/>
                <c:pt idx="1">
                  <c:v>6000</c:v>
                </c:pt>
                <c:pt idx="2">
                  <c:v>7000</c:v>
                </c:pt>
                <c:pt idx="3">
                  <c:v>8000</c:v>
                </c:pt>
                <c:pt idx="4">
                  <c:v>9000</c:v>
                </c:pt>
                <c:pt idx="5">
                  <c:v>10000</c:v>
                </c:pt>
                <c:pt idx="6">
                  <c:v>11000</c:v>
                </c:pt>
                <c:pt idx="7">
                  <c:v>12000</c:v>
                </c:pt>
                <c:pt idx="8">
                  <c:v>13000</c:v>
                </c:pt>
                <c:pt idx="9">
                  <c:v>14000</c:v>
                </c:pt>
                <c:pt idx="10">
                  <c:v>15000</c:v>
                </c:pt>
                <c:pt idx="11">
                  <c:v>16000</c:v>
                </c:pt>
              </c:numCache>
            </c:numRef>
          </c:val>
          <c:smooth val="0"/>
          <c:extLst>
            <c:ext xmlns:c16="http://schemas.microsoft.com/office/drawing/2014/chart" uri="{C3380CC4-5D6E-409C-BE32-E72D297353CC}">
              <c16:uniqueId val="{00000001-95B2-4A2B-9BB8-51FC8E5E5958}"/>
            </c:ext>
          </c:extLst>
        </c:ser>
        <c:dLbls>
          <c:showLegendKey val="0"/>
          <c:showVal val="1"/>
          <c:showCatName val="0"/>
          <c:showSerName val="0"/>
          <c:showPercent val="0"/>
          <c:showBubbleSize val="0"/>
        </c:dLbls>
        <c:marker val="1"/>
        <c:smooth val="0"/>
        <c:axId val="-1879322512"/>
        <c:axId val="-1879324144"/>
      </c:lineChart>
      <c:lineChart>
        <c:grouping val="standard"/>
        <c:varyColors val="0"/>
        <c:ser>
          <c:idx val="1"/>
          <c:order val="1"/>
          <c:tx>
            <c:strRef>
              <c:f>Parameters!$D$5</c:f>
              <c:strCache>
                <c:ptCount val="1"/>
                <c:pt idx="0">
                  <c:v>σ2 (Penetration avoidance)</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anchor="ctr" anchorCtr="1"/>
              <a:lstStyle/>
              <a:p>
                <a:pPr>
                  <a:defRPr sz="1600" b="0" i="0" u="none" strike="noStrike" kern="1200" baseline="0">
                    <a:solidFill>
                      <a:schemeClr val="accent2">
                        <a:lumMod val="50000"/>
                      </a:schemeClr>
                    </a:solidFill>
                    <a:latin typeface="+mn-lt"/>
                    <a:ea typeface="+mn-ea"/>
                    <a:cs typeface="+mn-cs"/>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Parameters!$B$6:$B$18</c:f>
              <c:numCache>
                <c:formatCode>General</c:formatCode>
                <c:ptCount val="13"/>
                <c:pt idx="1">
                  <c:v>0</c:v>
                </c:pt>
                <c:pt idx="2">
                  <c:v>0.1</c:v>
                </c:pt>
                <c:pt idx="3">
                  <c:v>0.2</c:v>
                </c:pt>
                <c:pt idx="4">
                  <c:v>0.3</c:v>
                </c:pt>
                <c:pt idx="5">
                  <c:v>0.4</c:v>
                </c:pt>
                <c:pt idx="6">
                  <c:v>0.5</c:v>
                </c:pt>
                <c:pt idx="7">
                  <c:v>0.6</c:v>
                </c:pt>
                <c:pt idx="8">
                  <c:v>0.7</c:v>
                </c:pt>
                <c:pt idx="9">
                  <c:v>0.8</c:v>
                </c:pt>
                <c:pt idx="10">
                  <c:v>0.9</c:v>
                </c:pt>
                <c:pt idx="11">
                  <c:v>1</c:v>
                </c:pt>
              </c:numCache>
            </c:numRef>
          </c:cat>
          <c:val>
            <c:numRef>
              <c:f>Parameters!$D$6:$D$18</c:f>
              <c:numCache>
                <c:formatCode>General</c:formatCode>
                <c:ptCount val="13"/>
                <c:pt idx="1">
                  <c:v>0.75</c:v>
                </c:pt>
                <c:pt idx="2">
                  <c:v>0.77500000000000002</c:v>
                </c:pt>
                <c:pt idx="3">
                  <c:v>0.8</c:v>
                </c:pt>
                <c:pt idx="4">
                  <c:v>0.82499999999999996</c:v>
                </c:pt>
                <c:pt idx="5">
                  <c:v>0.85</c:v>
                </c:pt>
                <c:pt idx="6">
                  <c:v>0.875</c:v>
                </c:pt>
                <c:pt idx="7">
                  <c:v>0.9</c:v>
                </c:pt>
                <c:pt idx="8">
                  <c:v>0.92500000000000004</c:v>
                </c:pt>
                <c:pt idx="9">
                  <c:v>0.95</c:v>
                </c:pt>
                <c:pt idx="10">
                  <c:v>0.97499999999999998</c:v>
                </c:pt>
                <c:pt idx="11">
                  <c:v>1</c:v>
                </c:pt>
              </c:numCache>
            </c:numRef>
          </c:val>
          <c:smooth val="0"/>
          <c:extLst>
            <c:ext xmlns:c16="http://schemas.microsoft.com/office/drawing/2014/chart" uri="{C3380CC4-5D6E-409C-BE32-E72D297353CC}">
              <c16:uniqueId val="{00000002-95B2-4A2B-9BB8-51FC8E5E5958}"/>
            </c:ext>
          </c:extLst>
        </c:ser>
        <c:ser>
          <c:idx val="3"/>
          <c:order val="3"/>
          <c:tx>
            <c:strRef>
              <c:f>Parameters!$F$5</c:f>
              <c:strCache>
                <c:ptCount val="1"/>
                <c:pt idx="0">
                  <c:v>σ4 (Size preserving)</c:v>
                </c:pt>
              </c:strCache>
            </c:strRef>
          </c:tx>
          <c:spPr>
            <a:ln w="28575" cap="rnd">
              <a:solidFill>
                <a:schemeClr val="accent4"/>
              </a:solidFill>
              <a:round/>
            </a:ln>
            <a:effectLst/>
          </c:spPr>
          <c:marker>
            <c:symbol val="none"/>
          </c:marker>
          <c:dLbls>
            <c:spPr>
              <a:noFill/>
              <a:ln>
                <a:noFill/>
              </a:ln>
              <a:effectLst/>
            </c:spPr>
            <c:txPr>
              <a:bodyPr rot="0" spcFirstLastPara="1" vertOverflow="ellipsis" vert="horz" wrap="square" anchor="ctr" anchorCtr="1"/>
              <a:lstStyle/>
              <a:p>
                <a:pPr>
                  <a:defRPr sz="1600" b="0" i="0" u="none" strike="noStrike" kern="1200" baseline="0">
                    <a:solidFill>
                      <a:schemeClr val="accent4">
                        <a:lumMod val="50000"/>
                      </a:schemeClr>
                    </a:solidFill>
                    <a:latin typeface="+mn-lt"/>
                    <a:ea typeface="+mn-ea"/>
                    <a:cs typeface="+mn-cs"/>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Parameters!$B$6:$B$18</c:f>
              <c:numCache>
                <c:formatCode>General</c:formatCode>
                <c:ptCount val="13"/>
                <c:pt idx="1">
                  <c:v>0</c:v>
                </c:pt>
                <c:pt idx="2">
                  <c:v>0.1</c:v>
                </c:pt>
                <c:pt idx="3">
                  <c:v>0.2</c:v>
                </c:pt>
                <c:pt idx="4">
                  <c:v>0.3</c:v>
                </c:pt>
                <c:pt idx="5">
                  <c:v>0.4</c:v>
                </c:pt>
                <c:pt idx="6">
                  <c:v>0.5</c:v>
                </c:pt>
                <c:pt idx="7">
                  <c:v>0.6</c:v>
                </c:pt>
                <c:pt idx="8">
                  <c:v>0.7</c:v>
                </c:pt>
                <c:pt idx="9">
                  <c:v>0.8</c:v>
                </c:pt>
                <c:pt idx="10">
                  <c:v>0.9</c:v>
                </c:pt>
                <c:pt idx="11">
                  <c:v>1</c:v>
                </c:pt>
              </c:numCache>
            </c:numRef>
          </c:cat>
          <c:val>
            <c:numRef>
              <c:f>Parameters!$F$6:$F$18</c:f>
              <c:numCache>
                <c:formatCode>General</c:formatCode>
                <c:ptCount val="13"/>
                <c:pt idx="1">
                  <c:v>2</c:v>
                </c:pt>
                <c:pt idx="2">
                  <c:v>2.6</c:v>
                </c:pt>
                <c:pt idx="3">
                  <c:v>3.2</c:v>
                </c:pt>
                <c:pt idx="4">
                  <c:v>3.8</c:v>
                </c:pt>
                <c:pt idx="5">
                  <c:v>4.4000000000000004</c:v>
                </c:pt>
                <c:pt idx="6">
                  <c:v>5</c:v>
                </c:pt>
                <c:pt idx="7">
                  <c:v>5.6</c:v>
                </c:pt>
                <c:pt idx="8">
                  <c:v>6.1999999999999993</c:v>
                </c:pt>
                <c:pt idx="9">
                  <c:v>6.8000000000000007</c:v>
                </c:pt>
                <c:pt idx="10">
                  <c:v>7.4</c:v>
                </c:pt>
                <c:pt idx="11">
                  <c:v>8</c:v>
                </c:pt>
              </c:numCache>
            </c:numRef>
          </c:val>
          <c:smooth val="0"/>
          <c:extLst>
            <c:ext xmlns:c16="http://schemas.microsoft.com/office/drawing/2014/chart" uri="{C3380CC4-5D6E-409C-BE32-E72D297353CC}">
              <c16:uniqueId val="{00000003-95B2-4A2B-9BB8-51FC8E5E5958}"/>
            </c:ext>
          </c:extLst>
        </c:ser>
        <c:dLbls>
          <c:showLegendKey val="0"/>
          <c:showVal val="0"/>
          <c:showCatName val="0"/>
          <c:showSerName val="0"/>
          <c:showPercent val="0"/>
          <c:showBubbleSize val="0"/>
        </c:dLbls>
        <c:marker val="1"/>
        <c:smooth val="0"/>
        <c:axId val="-1879312176"/>
        <c:axId val="-1879314352"/>
      </c:lineChart>
      <c:valAx>
        <c:axId val="-1879324144"/>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TW"/>
          </a:p>
        </c:txPr>
        <c:crossAx val="-1879322512"/>
        <c:crosses val="max"/>
        <c:crossBetween val="between"/>
      </c:valAx>
      <c:catAx>
        <c:axId val="-1879322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TW"/>
          </a:p>
        </c:txPr>
        <c:crossAx val="-1879324144"/>
        <c:crosses val="autoZero"/>
        <c:auto val="1"/>
        <c:lblAlgn val="ctr"/>
        <c:lblOffset val="100"/>
        <c:noMultiLvlLbl val="0"/>
      </c:catAx>
      <c:valAx>
        <c:axId val="-1879314352"/>
        <c:scaling>
          <c:orientation val="minMax"/>
          <c:max val="8"/>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TW"/>
          </a:p>
        </c:txPr>
        <c:crossAx val="-1879312176"/>
        <c:crosses val="autoZero"/>
        <c:crossBetween val="between"/>
      </c:valAx>
      <c:catAx>
        <c:axId val="-1879312176"/>
        <c:scaling>
          <c:orientation val="minMax"/>
        </c:scaling>
        <c:delete val="1"/>
        <c:axPos val="b"/>
        <c:numFmt formatCode="General" sourceLinked="1"/>
        <c:majorTickMark val="out"/>
        <c:minorTickMark val="none"/>
        <c:tickLblPos val="nextTo"/>
        <c:crossAx val="-187931435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TW"/>
        </a:p>
      </c:txPr>
    </c:legend>
    <c:plotVisOnly val="1"/>
    <c:dispBlanksAs val="gap"/>
    <c:showDLblsOverMax val="0"/>
  </c:chart>
  <c:spPr>
    <a:solidFill>
      <a:schemeClr val="bg1"/>
    </a:solidFill>
    <a:ln>
      <a:noFill/>
    </a:ln>
    <a:effectLst/>
  </c:spPr>
  <c:txPr>
    <a:bodyPr/>
    <a:lstStyle/>
    <a:p>
      <a:pPr>
        <a:defRPr sz="1600">
          <a:solidFill>
            <a:schemeClr val="tx1"/>
          </a:solidFill>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'Topology blending time'!$A$4</c:f>
              <c:strCache>
                <c:ptCount val="1"/>
                <c:pt idx="0">
                  <c:v>Cow cup</c:v>
                </c:pt>
              </c:strCache>
            </c:strRef>
          </c:tx>
          <c:spPr>
            <a:ln>
              <a:prstDash val="sysDash"/>
            </a:ln>
          </c:spPr>
          <c:marker>
            <c:spPr>
              <a:ln>
                <a:prstDash val="sysDash"/>
              </a:ln>
            </c:spPr>
          </c:marker>
          <c:cat>
            <c:numRef>
              <c:f>'Topology blending time'!$B$3:$L$3</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time'!$B$4:$L$4</c:f>
              <c:numCache>
                <c:formatCode>General</c:formatCode>
                <c:ptCount val="11"/>
                <c:pt idx="0">
                  <c:v>0</c:v>
                </c:pt>
                <c:pt idx="1">
                  <c:v>0</c:v>
                </c:pt>
                <c:pt idx="2">
                  <c:v>1</c:v>
                </c:pt>
                <c:pt idx="3">
                  <c:v>1</c:v>
                </c:pt>
                <c:pt idx="4">
                  <c:v>1</c:v>
                </c:pt>
                <c:pt idx="5">
                  <c:v>1</c:v>
                </c:pt>
                <c:pt idx="6">
                  <c:v>1</c:v>
                </c:pt>
                <c:pt idx="7">
                  <c:v>3</c:v>
                </c:pt>
                <c:pt idx="8">
                  <c:v>8</c:v>
                </c:pt>
                <c:pt idx="9">
                  <c:v>20</c:v>
                </c:pt>
                <c:pt idx="10">
                  <c:v>38</c:v>
                </c:pt>
              </c:numCache>
            </c:numRef>
          </c:val>
          <c:smooth val="0"/>
          <c:extLst>
            <c:ext xmlns:c16="http://schemas.microsoft.com/office/drawing/2014/chart" uri="{C3380CC4-5D6E-409C-BE32-E72D297353CC}">
              <c16:uniqueId val="{00000000-CA11-4E77-B926-201B776043E4}"/>
            </c:ext>
          </c:extLst>
        </c:ser>
        <c:ser>
          <c:idx val="1"/>
          <c:order val="1"/>
          <c:tx>
            <c:strRef>
              <c:f>'Topology blending time'!$A$5</c:f>
              <c:strCache>
                <c:ptCount val="1"/>
                <c:pt idx="0">
                  <c:v>Bear chair</c:v>
                </c:pt>
              </c:strCache>
            </c:strRef>
          </c:tx>
          <c:spPr>
            <a:ln>
              <a:prstDash val="sysDash"/>
            </a:ln>
          </c:spPr>
          <c:marker>
            <c:spPr>
              <a:ln>
                <a:prstDash val="sysDash"/>
              </a:ln>
            </c:spPr>
          </c:marker>
          <c:cat>
            <c:numRef>
              <c:f>'Topology blending time'!$B$3:$L$3</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time'!$B$5:$L$5</c:f>
              <c:numCache>
                <c:formatCode>General</c:formatCode>
                <c:ptCount val="11"/>
                <c:pt idx="0">
                  <c:v>0</c:v>
                </c:pt>
                <c:pt idx="1">
                  <c:v>0</c:v>
                </c:pt>
                <c:pt idx="2">
                  <c:v>0</c:v>
                </c:pt>
                <c:pt idx="3">
                  <c:v>2</c:v>
                </c:pt>
                <c:pt idx="4">
                  <c:v>6</c:v>
                </c:pt>
                <c:pt idx="5">
                  <c:v>7</c:v>
                </c:pt>
                <c:pt idx="6">
                  <c:v>15</c:v>
                </c:pt>
                <c:pt idx="7">
                  <c:v>19</c:v>
                </c:pt>
                <c:pt idx="8">
                  <c:v>30</c:v>
                </c:pt>
                <c:pt idx="9">
                  <c:v>33</c:v>
                </c:pt>
                <c:pt idx="10">
                  <c:v>43</c:v>
                </c:pt>
              </c:numCache>
            </c:numRef>
          </c:val>
          <c:smooth val="0"/>
          <c:extLst>
            <c:ext xmlns:c16="http://schemas.microsoft.com/office/drawing/2014/chart" uri="{C3380CC4-5D6E-409C-BE32-E72D297353CC}">
              <c16:uniqueId val="{00000001-CA11-4E77-B926-201B776043E4}"/>
            </c:ext>
          </c:extLst>
        </c:ser>
        <c:ser>
          <c:idx val="2"/>
          <c:order val="2"/>
          <c:tx>
            <c:strRef>
              <c:f>'Topology blending time'!$A$6</c:f>
              <c:strCache>
                <c:ptCount val="1"/>
                <c:pt idx="0">
                  <c:v>Elephant cup</c:v>
                </c:pt>
              </c:strCache>
            </c:strRef>
          </c:tx>
          <c:spPr>
            <a:ln>
              <a:prstDash val="sysDash"/>
            </a:ln>
          </c:spPr>
          <c:marker>
            <c:spPr>
              <a:ln>
                <a:prstDash val="sysDash"/>
              </a:ln>
            </c:spPr>
          </c:marker>
          <c:cat>
            <c:numRef>
              <c:f>'Topology blending time'!$B$3:$L$3</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time'!$B$6:$L$6</c:f>
              <c:numCache>
                <c:formatCode>General</c:formatCode>
                <c:ptCount val="11"/>
                <c:pt idx="0">
                  <c:v>0</c:v>
                </c:pt>
                <c:pt idx="1">
                  <c:v>0</c:v>
                </c:pt>
                <c:pt idx="2">
                  <c:v>0</c:v>
                </c:pt>
                <c:pt idx="3">
                  <c:v>0</c:v>
                </c:pt>
                <c:pt idx="4">
                  <c:v>0</c:v>
                </c:pt>
                <c:pt idx="5">
                  <c:v>3</c:v>
                </c:pt>
                <c:pt idx="6">
                  <c:v>13</c:v>
                </c:pt>
                <c:pt idx="7">
                  <c:v>33</c:v>
                </c:pt>
                <c:pt idx="8">
                  <c:v>34</c:v>
                </c:pt>
                <c:pt idx="9">
                  <c:v>59</c:v>
                </c:pt>
                <c:pt idx="10">
                  <c:v>92</c:v>
                </c:pt>
              </c:numCache>
            </c:numRef>
          </c:val>
          <c:smooth val="0"/>
          <c:extLst>
            <c:ext xmlns:c16="http://schemas.microsoft.com/office/drawing/2014/chart" uri="{C3380CC4-5D6E-409C-BE32-E72D297353CC}">
              <c16:uniqueId val="{00000002-CA11-4E77-B926-201B776043E4}"/>
            </c:ext>
          </c:extLst>
        </c:ser>
        <c:ser>
          <c:idx val="3"/>
          <c:order val="3"/>
          <c:tx>
            <c:strRef>
              <c:f>'Topology blending time'!$A$7</c:f>
              <c:strCache>
                <c:ptCount val="1"/>
                <c:pt idx="0">
                  <c:v>Penguin case</c:v>
                </c:pt>
              </c:strCache>
            </c:strRef>
          </c:tx>
          <c:cat>
            <c:numRef>
              <c:f>'Topology blending time'!$B$3:$L$3</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time'!$B$7:$L$7</c:f>
              <c:numCache>
                <c:formatCode>General</c:formatCode>
                <c:ptCount val="11"/>
                <c:pt idx="0">
                  <c:v>0</c:v>
                </c:pt>
                <c:pt idx="1">
                  <c:v>0</c:v>
                </c:pt>
                <c:pt idx="2">
                  <c:v>0</c:v>
                </c:pt>
                <c:pt idx="3">
                  <c:v>1</c:v>
                </c:pt>
                <c:pt idx="4">
                  <c:v>1</c:v>
                </c:pt>
                <c:pt idx="5">
                  <c:v>1</c:v>
                </c:pt>
                <c:pt idx="6">
                  <c:v>1</c:v>
                </c:pt>
                <c:pt idx="7">
                  <c:v>2</c:v>
                </c:pt>
                <c:pt idx="8">
                  <c:v>4</c:v>
                </c:pt>
                <c:pt idx="9">
                  <c:v>6</c:v>
                </c:pt>
                <c:pt idx="10">
                  <c:v>7</c:v>
                </c:pt>
              </c:numCache>
            </c:numRef>
          </c:val>
          <c:smooth val="0"/>
          <c:extLst>
            <c:ext xmlns:c16="http://schemas.microsoft.com/office/drawing/2014/chart" uri="{C3380CC4-5D6E-409C-BE32-E72D297353CC}">
              <c16:uniqueId val="{00000003-CA11-4E77-B926-201B776043E4}"/>
            </c:ext>
          </c:extLst>
        </c:ser>
        <c:ser>
          <c:idx val="4"/>
          <c:order val="4"/>
          <c:tx>
            <c:strRef>
              <c:f>'Topology blending time'!$A$8</c:f>
              <c:strCache>
                <c:ptCount val="1"/>
                <c:pt idx="0">
                  <c:v>Elephant pillow</c:v>
                </c:pt>
              </c:strCache>
            </c:strRef>
          </c:tx>
          <c:cat>
            <c:numRef>
              <c:f>'Topology blending time'!$B$3:$L$3</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time'!$B$8:$L$8</c:f>
              <c:numCache>
                <c:formatCode>General</c:formatCode>
                <c:ptCount val="11"/>
                <c:pt idx="0">
                  <c:v>0</c:v>
                </c:pt>
                <c:pt idx="1">
                  <c:v>0</c:v>
                </c:pt>
                <c:pt idx="2">
                  <c:v>1</c:v>
                </c:pt>
                <c:pt idx="3">
                  <c:v>3</c:v>
                </c:pt>
                <c:pt idx="4">
                  <c:v>5</c:v>
                </c:pt>
                <c:pt idx="5">
                  <c:v>12</c:v>
                </c:pt>
                <c:pt idx="6">
                  <c:v>55</c:v>
                </c:pt>
                <c:pt idx="7">
                  <c:v>72</c:v>
                </c:pt>
                <c:pt idx="8">
                  <c:v>91</c:v>
                </c:pt>
                <c:pt idx="9">
                  <c:v>134</c:v>
                </c:pt>
                <c:pt idx="10">
                  <c:v>189</c:v>
                </c:pt>
              </c:numCache>
            </c:numRef>
          </c:val>
          <c:smooth val="0"/>
          <c:extLst>
            <c:ext xmlns:c16="http://schemas.microsoft.com/office/drawing/2014/chart" uri="{C3380CC4-5D6E-409C-BE32-E72D297353CC}">
              <c16:uniqueId val="{00000004-CA11-4E77-B926-201B776043E4}"/>
            </c:ext>
          </c:extLst>
        </c:ser>
        <c:ser>
          <c:idx val="5"/>
          <c:order val="5"/>
          <c:tx>
            <c:strRef>
              <c:f>'Topology blending time'!$A$9</c:f>
              <c:strCache>
                <c:ptCount val="1"/>
                <c:pt idx="0">
                  <c:v>Rabbit chair</c:v>
                </c:pt>
              </c:strCache>
            </c:strRef>
          </c:tx>
          <c:cat>
            <c:numRef>
              <c:f>'Topology blending time'!$B$3:$L$3</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time'!$B$9:$L$9</c:f>
              <c:numCache>
                <c:formatCode>General</c:formatCode>
                <c:ptCount val="11"/>
                <c:pt idx="0">
                  <c:v>0</c:v>
                </c:pt>
                <c:pt idx="1">
                  <c:v>1</c:v>
                </c:pt>
                <c:pt idx="2">
                  <c:v>1</c:v>
                </c:pt>
                <c:pt idx="3">
                  <c:v>1</c:v>
                </c:pt>
                <c:pt idx="4">
                  <c:v>1</c:v>
                </c:pt>
                <c:pt idx="5">
                  <c:v>2</c:v>
                </c:pt>
                <c:pt idx="6">
                  <c:v>2</c:v>
                </c:pt>
                <c:pt idx="7">
                  <c:v>2</c:v>
                </c:pt>
                <c:pt idx="8">
                  <c:v>7</c:v>
                </c:pt>
                <c:pt idx="9">
                  <c:v>12</c:v>
                </c:pt>
                <c:pt idx="10">
                  <c:v>35</c:v>
                </c:pt>
              </c:numCache>
            </c:numRef>
          </c:val>
          <c:smooth val="0"/>
          <c:extLst>
            <c:ext xmlns:c16="http://schemas.microsoft.com/office/drawing/2014/chart" uri="{C3380CC4-5D6E-409C-BE32-E72D297353CC}">
              <c16:uniqueId val="{00000005-CA11-4E77-B926-201B776043E4}"/>
            </c:ext>
          </c:extLst>
        </c:ser>
        <c:ser>
          <c:idx val="6"/>
          <c:order val="6"/>
          <c:tx>
            <c:strRef>
              <c:f>'Topology blending time'!$A$10</c:f>
              <c:strCache>
                <c:ptCount val="1"/>
                <c:pt idx="0">
                  <c:v>Duck shampoo</c:v>
                </c:pt>
              </c:strCache>
            </c:strRef>
          </c:tx>
          <c:cat>
            <c:numRef>
              <c:f>'Topology blending time'!$B$3:$L$3</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'Topology blending time'!$B$10:$L$10</c:f>
              <c:numCache>
                <c:formatCode>General</c:formatCode>
                <c:ptCount val="11"/>
                <c:pt idx="0">
                  <c:v>0</c:v>
                </c:pt>
                <c:pt idx="1">
                  <c:v>1</c:v>
                </c:pt>
                <c:pt idx="2">
                  <c:v>1</c:v>
                </c:pt>
                <c:pt idx="3">
                  <c:v>1</c:v>
                </c:pt>
                <c:pt idx="4">
                  <c:v>2</c:v>
                </c:pt>
                <c:pt idx="5">
                  <c:v>2</c:v>
                </c:pt>
                <c:pt idx="6">
                  <c:v>6</c:v>
                </c:pt>
                <c:pt idx="7">
                  <c:v>7</c:v>
                </c:pt>
                <c:pt idx="8">
                  <c:v>8</c:v>
                </c:pt>
                <c:pt idx="9">
                  <c:v>8</c:v>
                </c:pt>
                <c:pt idx="10">
                  <c:v>8</c:v>
                </c:pt>
              </c:numCache>
            </c:numRef>
          </c:val>
          <c:smooth val="0"/>
          <c:extLst>
            <c:ext xmlns:c16="http://schemas.microsoft.com/office/drawing/2014/chart" uri="{C3380CC4-5D6E-409C-BE32-E72D297353CC}">
              <c16:uniqueId val="{00000006-CA11-4E77-B926-201B776043E4}"/>
            </c:ext>
          </c:extLst>
        </c:ser>
        <c:dLbls>
          <c:showLegendKey val="0"/>
          <c:showVal val="0"/>
          <c:showCatName val="0"/>
          <c:showSerName val="0"/>
          <c:showPercent val="0"/>
          <c:showBubbleSize val="0"/>
        </c:dLbls>
        <c:marker val="1"/>
        <c:smooth val="0"/>
        <c:axId val="-1879321968"/>
        <c:axId val="-1879311632"/>
      </c:lineChart>
      <c:catAx>
        <c:axId val="-1879321968"/>
        <c:scaling>
          <c:orientation val="minMax"/>
        </c:scaling>
        <c:delete val="0"/>
        <c:axPos val="b"/>
        <c:title>
          <c:tx>
            <c:rich>
              <a:bodyPr/>
              <a:lstStyle/>
              <a:p>
                <a:pPr>
                  <a:defRPr sz="2000"/>
                </a:pPr>
                <a:r>
                  <a:rPr lang="en-US" altLang="zh-CN" sz="2000"/>
                  <a:t>Diversity</a:t>
                </a:r>
                <a:endParaRPr lang="zh-CN" altLang="en-US" sz="2000"/>
              </a:p>
            </c:rich>
          </c:tx>
          <c:overlay val="0"/>
        </c:title>
        <c:numFmt formatCode="General" sourceLinked="0"/>
        <c:majorTickMark val="out"/>
        <c:minorTickMark val="none"/>
        <c:tickLblPos val="nextTo"/>
        <c:txPr>
          <a:bodyPr/>
          <a:lstStyle/>
          <a:p>
            <a:pPr>
              <a:defRPr sz="1400"/>
            </a:pPr>
            <a:endParaRPr lang="zh-TW"/>
          </a:p>
        </c:txPr>
        <c:crossAx val="-1879311632"/>
        <c:crosses val="autoZero"/>
        <c:auto val="1"/>
        <c:lblAlgn val="ctr"/>
        <c:lblOffset val="100"/>
        <c:tickLblSkip val="1"/>
        <c:noMultiLvlLbl val="0"/>
      </c:catAx>
      <c:valAx>
        <c:axId val="-1879311632"/>
        <c:scaling>
          <c:orientation val="minMax"/>
        </c:scaling>
        <c:delete val="0"/>
        <c:axPos val="l"/>
        <c:majorGridlines/>
        <c:numFmt formatCode="General" sourceLinked="1"/>
        <c:majorTickMark val="out"/>
        <c:minorTickMark val="none"/>
        <c:tickLblPos val="nextTo"/>
        <c:txPr>
          <a:bodyPr/>
          <a:lstStyle/>
          <a:p>
            <a:pPr>
              <a:defRPr sz="1800">
                <a:solidFill>
                  <a:schemeClr val="tx1"/>
                </a:solidFill>
              </a:defRPr>
            </a:pPr>
            <a:endParaRPr lang="zh-TW"/>
          </a:p>
        </c:txPr>
        <c:crossAx val="-1879321968"/>
        <c:crosses val="autoZero"/>
        <c:crossBetween val="between"/>
      </c:valAx>
    </c:plotArea>
    <c:legend>
      <c:legendPos val="r"/>
      <c:layout>
        <c:manualLayout>
          <c:xMode val="edge"/>
          <c:yMode val="edge"/>
          <c:x val="0.62658128164023086"/>
          <c:y val="0.21901838347927671"/>
          <c:w val="0.36139310285183834"/>
          <c:h val="0.5619630226271155"/>
        </c:manualLayout>
      </c:layout>
      <c:overlay val="0"/>
      <c:txPr>
        <a:bodyPr/>
        <a:lstStyle/>
        <a:p>
          <a:pPr>
            <a:defRPr sz="1800" b="1"/>
          </a:pPr>
          <a:endParaRPr lang="zh-TW"/>
        </a:p>
      </c:txPr>
    </c:legend>
    <c:plotVisOnly val="1"/>
    <c:dispBlanksAs val="gap"/>
    <c:showDLblsOverMax val="0"/>
  </c:chart>
  <c:txPr>
    <a:bodyPr/>
    <a:lstStyle/>
    <a:p>
      <a:pPr>
        <a:defRPr sz="2400">
          <a:latin typeface="Palatino Linotype" pitchFamily="18" charset="0"/>
        </a:defRPr>
      </a:pPr>
      <a:endParaRPr lang="zh-TW"/>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0"/>
            <a:ext cx="4434618" cy="355920"/>
          </a:xfrm>
          <a:prstGeom prst="rect">
            <a:avLst/>
          </a:prstGeom>
        </p:spPr>
        <p:txBody>
          <a:bodyPr vert="horz" lIns="91428" tIns="45714" rIns="91428" bIns="45714" rtlCol="0"/>
          <a:lstStyle>
            <a:lvl1pPr algn="l">
              <a:defRPr sz="1200"/>
            </a:lvl1pPr>
          </a:lstStyle>
          <a:p>
            <a:endParaRPr lang="zh-TW" altLang="en-US"/>
          </a:p>
        </p:txBody>
      </p:sp>
      <p:sp>
        <p:nvSpPr>
          <p:cNvPr id="3" name="日期版面配置區 2"/>
          <p:cNvSpPr>
            <a:spLocks noGrp="1"/>
          </p:cNvSpPr>
          <p:nvPr>
            <p:ph type="dt" sz="quarter" idx="1"/>
          </p:nvPr>
        </p:nvSpPr>
        <p:spPr>
          <a:xfrm>
            <a:off x="5797710" y="0"/>
            <a:ext cx="4434617" cy="355920"/>
          </a:xfrm>
          <a:prstGeom prst="rect">
            <a:avLst/>
          </a:prstGeom>
        </p:spPr>
        <p:txBody>
          <a:bodyPr vert="horz" lIns="91428" tIns="45714" rIns="91428" bIns="45714" rtlCol="0"/>
          <a:lstStyle>
            <a:lvl1pPr algn="r">
              <a:defRPr sz="1200"/>
            </a:lvl1pPr>
          </a:lstStyle>
          <a:p>
            <a:fld id="{EF5982ED-467C-443D-85C0-5A0471135618}" type="datetimeFigureOut">
              <a:rPr lang="zh-TW" altLang="en-US" smtClean="0"/>
              <a:t>2017/10/23</a:t>
            </a:fld>
            <a:endParaRPr lang="zh-TW" altLang="en-US"/>
          </a:p>
        </p:txBody>
      </p:sp>
      <p:sp>
        <p:nvSpPr>
          <p:cNvPr id="4" name="頁尾版面配置區 3"/>
          <p:cNvSpPr>
            <a:spLocks noGrp="1"/>
          </p:cNvSpPr>
          <p:nvPr>
            <p:ph type="ftr" sz="quarter" idx="2"/>
          </p:nvPr>
        </p:nvSpPr>
        <p:spPr>
          <a:xfrm>
            <a:off x="2" y="6748143"/>
            <a:ext cx="4434618" cy="355920"/>
          </a:xfrm>
          <a:prstGeom prst="rect">
            <a:avLst/>
          </a:prstGeom>
        </p:spPr>
        <p:txBody>
          <a:bodyPr vert="horz" lIns="91428" tIns="45714" rIns="91428" bIns="45714"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5797710" y="6748143"/>
            <a:ext cx="4434617" cy="355920"/>
          </a:xfrm>
          <a:prstGeom prst="rect">
            <a:avLst/>
          </a:prstGeom>
        </p:spPr>
        <p:txBody>
          <a:bodyPr vert="horz" lIns="91428" tIns="45714" rIns="91428" bIns="45714" rtlCol="0" anchor="b"/>
          <a:lstStyle>
            <a:lvl1pPr algn="r">
              <a:defRPr sz="1200"/>
            </a:lvl1pPr>
          </a:lstStyle>
          <a:p>
            <a:fld id="{3BBD371B-DAD3-45ED-9F6B-B9911F285EB0}" type="slidenum">
              <a:rPr lang="zh-TW" altLang="en-US" smtClean="0"/>
              <a:t>‹#›</a:t>
            </a:fld>
            <a:endParaRPr lang="zh-TW" altLang="en-US"/>
          </a:p>
        </p:txBody>
      </p:sp>
    </p:spTree>
    <p:extLst>
      <p:ext uri="{BB962C8B-B14F-4D97-AF65-F5344CB8AC3E}">
        <p14:creationId xmlns:p14="http://schemas.microsoft.com/office/powerpoint/2010/main" val="1693321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1"/>
            <a:ext cx="4434999" cy="356437"/>
          </a:xfrm>
          <a:prstGeom prst="rect">
            <a:avLst/>
          </a:prstGeom>
        </p:spPr>
        <p:txBody>
          <a:bodyPr vert="horz" lIns="99062" tIns="49531" rIns="99062" bIns="49531" rtlCol="0"/>
          <a:lstStyle>
            <a:lvl1pPr algn="l">
              <a:defRPr sz="1200"/>
            </a:lvl1pPr>
          </a:lstStyle>
          <a:p>
            <a:endParaRPr lang="zh-TW" altLang="en-US"/>
          </a:p>
        </p:txBody>
      </p:sp>
      <p:sp>
        <p:nvSpPr>
          <p:cNvPr id="3" name="日期版面配置區 2"/>
          <p:cNvSpPr>
            <a:spLocks noGrp="1"/>
          </p:cNvSpPr>
          <p:nvPr>
            <p:ph type="dt" idx="1"/>
          </p:nvPr>
        </p:nvSpPr>
        <p:spPr>
          <a:xfrm>
            <a:off x="5797248" y="1"/>
            <a:ext cx="4434999" cy="356437"/>
          </a:xfrm>
          <a:prstGeom prst="rect">
            <a:avLst/>
          </a:prstGeom>
        </p:spPr>
        <p:txBody>
          <a:bodyPr vert="horz" lIns="99062" tIns="49531" rIns="99062" bIns="49531" rtlCol="0"/>
          <a:lstStyle>
            <a:lvl1pPr algn="r">
              <a:defRPr sz="1200"/>
            </a:lvl1pPr>
          </a:lstStyle>
          <a:p>
            <a:fld id="{3F60B060-A647-4208-B2ED-750B74183C7E}" type="datetimeFigureOut">
              <a:rPr lang="zh-TW" altLang="en-US" smtClean="0"/>
              <a:t>2017/10/23</a:t>
            </a:fld>
            <a:endParaRPr lang="zh-TW" altLang="en-US"/>
          </a:p>
        </p:txBody>
      </p:sp>
      <p:sp>
        <p:nvSpPr>
          <p:cNvPr id="4" name="投影片圖像版面配置區 3"/>
          <p:cNvSpPr>
            <a:spLocks noGrp="1" noRot="1" noChangeAspect="1"/>
          </p:cNvSpPr>
          <p:nvPr>
            <p:ph type="sldImg" idx="2"/>
          </p:nvPr>
        </p:nvSpPr>
        <p:spPr>
          <a:xfrm>
            <a:off x="3517900" y="887413"/>
            <a:ext cx="3198813" cy="2398712"/>
          </a:xfrm>
          <a:prstGeom prst="rect">
            <a:avLst/>
          </a:prstGeom>
          <a:noFill/>
          <a:ln w="12700">
            <a:solidFill>
              <a:prstClr val="black"/>
            </a:solidFill>
          </a:ln>
        </p:spPr>
        <p:txBody>
          <a:bodyPr vert="horz" lIns="99062" tIns="49531" rIns="99062" bIns="49531" rtlCol="0" anchor="ctr"/>
          <a:lstStyle/>
          <a:p>
            <a:endParaRPr lang="zh-TW" altLang="en-US"/>
          </a:p>
        </p:txBody>
      </p:sp>
      <p:sp>
        <p:nvSpPr>
          <p:cNvPr id="5" name="備忘稿版面配置區 4"/>
          <p:cNvSpPr>
            <a:spLocks noGrp="1"/>
          </p:cNvSpPr>
          <p:nvPr>
            <p:ph type="body" sz="quarter" idx="3"/>
          </p:nvPr>
        </p:nvSpPr>
        <p:spPr>
          <a:xfrm>
            <a:off x="1023462" y="3418832"/>
            <a:ext cx="8187690" cy="2797225"/>
          </a:xfrm>
          <a:prstGeom prst="rect">
            <a:avLst/>
          </a:prstGeom>
        </p:spPr>
        <p:txBody>
          <a:bodyPr vert="horz" lIns="99062" tIns="49531" rIns="99062" bIns="49531"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2" y="6747629"/>
            <a:ext cx="4434999" cy="356436"/>
          </a:xfrm>
          <a:prstGeom prst="rect">
            <a:avLst/>
          </a:prstGeom>
        </p:spPr>
        <p:txBody>
          <a:bodyPr vert="horz" lIns="99062" tIns="49531" rIns="99062" bIns="49531"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797248" y="6747629"/>
            <a:ext cx="4434999" cy="356436"/>
          </a:xfrm>
          <a:prstGeom prst="rect">
            <a:avLst/>
          </a:prstGeom>
        </p:spPr>
        <p:txBody>
          <a:bodyPr vert="horz" lIns="99062" tIns="49531" rIns="99062" bIns="49531" rtlCol="0" anchor="b"/>
          <a:lstStyle>
            <a:lvl1pPr algn="r">
              <a:defRPr sz="1200"/>
            </a:lvl1pPr>
          </a:lstStyle>
          <a:p>
            <a:fld id="{417C31F6-E1E9-48C9-8937-A2F7C4B13D8C}" type="slidenum">
              <a:rPr lang="zh-TW" altLang="en-US" smtClean="0"/>
              <a:t>‹#›</a:t>
            </a:fld>
            <a:endParaRPr lang="zh-TW" altLang="en-US"/>
          </a:p>
        </p:txBody>
      </p:sp>
    </p:spTree>
    <p:extLst>
      <p:ext uri="{BB962C8B-B14F-4D97-AF65-F5344CB8AC3E}">
        <p14:creationId xmlns:p14="http://schemas.microsoft.com/office/powerpoint/2010/main" val="1496346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Hi, everyone, it’s my pleasure to present our work.</a:t>
            </a:r>
          </a:p>
          <a:p>
            <a:r>
              <a:rPr lang="en-US" altLang="zh-TW" dirty="0" smtClean="0"/>
              <a:t>I am Yi-</a:t>
            </a:r>
            <a:r>
              <a:rPr lang="en-US" altLang="zh-TW" dirty="0" err="1" smtClean="0"/>
              <a:t>Jheng</a:t>
            </a:r>
            <a:r>
              <a:rPr lang="en-US" altLang="zh-TW" baseline="0" dirty="0" smtClean="0"/>
              <a:t> Huang. We from National </a:t>
            </a:r>
            <a:r>
              <a:rPr lang="en-US" altLang="zh-TW" baseline="0" dirty="0" err="1" smtClean="0"/>
              <a:t>Chiao</a:t>
            </a:r>
            <a:r>
              <a:rPr lang="en-US" altLang="zh-TW" baseline="0" dirty="0" smtClean="0"/>
              <a:t> Tung University, Yuan </a:t>
            </a:r>
            <a:r>
              <a:rPr lang="en-US" altLang="zh-TW" baseline="0" dirty="0" err="1" smtClean="0"/>
              <a:t>Ze</a:t>
            </a:r>
            <a:r>
              <a:rPr lang="en-US" altLang="zh-TW" baseline="0" dirty="0" smtClean="0"/>
              <a:t> University and National Cheng Kung University.</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1</a:t>
            </a:fld>
            <a:endParaRPr lang="zh-TW" altLang="en-US"/>
          </a:p>
        </p:txBody>
      </p:sp>
    </p:spTree>
    <p:extLst>
      <p:ext uri="{BB962C8B-B14F-4D97-AF65-F5344CB8AC3E}">
        <p14:creationId xmlns:p14="http://schemas.microsoft.com/office/powerpoint/2010/main" val="308016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 is an example</a:t>
            </a:r>
            <a:r>
              <a:rPr lang="en-US" altLang="zh-TW" baseline="0" dirty="0" smtClean="0"/>
              <a:t>.</a:t>
            </a:r>
          </a:p>
          <a:p>
            <a:r>
              <a:rPr lang="en-US" altLang="zh-TW" baseline="0" dirty="0" smtClean="0"/>
              <a:t>First, for each input model, we have it parts. Parts are some possible combinations of a model.</a:t>
            </a:r>
          </a:p>
          <a:p>
            <a:r>
              <a:rPr lang="en-US" altLang="zh-TW" dirty="0" smtClean="0"/>
              <a:t>And then, here is an operational vector and its merged graph.</a:t>
            </a:r>
          </a:p>
          <a:p>
            <a:r>
              <a:rPr lang="en-US" altLang="zh-TW" dirty="0" smtClean="0"/>
              <a:t>Let’s me explain</a:t>
            </a:r>
            <a:r>
              <a:rPr lang="en-US" altLang="zh-TW" baseline="0" dirty="0" smtClean="0"/>
              <a:t> h</a:t>
            </a:r>
            <a:r>
              <a:rPr lang="en-US" altLang="zh-TW" dirty="0" smtClean="0"/>
              <a:t>ow we convert an operational vector to a merged graph.</a:t>
            </a:r>
          </a:p>
          <a:p>
            <a:r>
              <a:rPr lang="en-US" altLang="zh-TW" dirty="0" smtClean="0"/>
              <a:t>An operational vector has two</a:t>
            </a:r>
            <a:r>
              <a:rPr lang="en-US" altLang="zh-TW" baseline="0" dirty="0" smtClean="0"/>
              <a:t> portions. One is for mix operation, another is for attach operation.</a:t>
            </a:r>
          </a:p>
          <a:p>
            <a:r>
              <a:rPr lang="en-US" altLang="zh-TW" baseline="0" dirty="0" smtClean="0"/>
              <a:t>This element means the 16</a:t>
            </a:r>
            <a:r>
              <a:rPr lang="en-US" altLang="zh-TW" baseline="30000" dirty="0" smtClean="0"/>
              <a:t>th</a:t>
            </a:r>
            <a:r>
              <a:rPr lang="en-US" altLang="zh-TW" baseline="0" dirty="0" smtClean="0"/>
              <a:t> part of style model will mix with the third part of base model. In other words, the yellow node in the merged graph.</a:t>
            </a:r>
          </a:p>
          <a:p>
            <a:r>
              <a:rPr lang="en-US" altLang="zh-TW" baseline="0" dirty="0" smtClean="0"/>
              <a:t>And this element means the 12</a:t>
            </a:r>
            <a:r>
              <a:rPr lang="en-US" altLang="zh-TW" baseline="30000" dirty="0" smtClean="0"/>
              <a:t>th</a:t>
            </a:r>
            <a:r>
              <a:rPr lang="en-US" altLang="zh-TW" baseline="0" dirty="0" smtClean="0"/>
              <a:t> part of style model will attach to the third part of base model. In other words, the head node in the merged graph.</a:t>
            </a:r>
          </a:p>
          <a:p>
            <a:r>
              <a:rPr lang="en-US" altLang="zh-TW" dirty="0" smtClean="0"/>
              <a:t>The</a:t>
            </a:r>
            <a:r>
              <a:rPr lang="en-US" altLang="zh-TW" baseline="0" dirty="0" smtClean="0"/>
              <a:t> rest nodes are the rest part, that have no operated and from base model.</a:t>
            </a:r>
            <a:endParaRPr lang="en-US" altLang="zh-TW" dirty="0" smtClean="0"/>
          </a:p>
          <a:p>
            <a:r>
              <a:rPr lang="en-US" altLang="zh-TW" dirty="0" smtClean="0"/>
              <a:t>Based</a:t>
            </a:r>
            <a:r>
              <a:rPr lang="en-US" altLang="zh-TW" baseline="0" dirty="0" smtClean="0"/>
              <a:t> on the information of merged graph, we can generate a blended model.</a:t>
            </a:r>
          </a:p>
          <a:p>
            <a:r>
              <a:rPr lang="en-US" altLang="zh-TW" baseline="0" dirty="0" smtClean="0"/>
              <a:t>So, an operational vector can represent a blended model.</a:t>
            </a:r>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10</a:t>
            </a:fld>
            <a:endParaRPr lang="zh-TW" altLang="en-US"/>
          </a:p>
        </p:txBody>
      </p:sp>
    </p:spTree>
    <p:extLst>
      <p:ext uri="{BB962C8B-B14F-4D97-AF65-F5344CB8AC3E}">
        <p14:creationId xmlns:p14="http://schemas.microsoft.com/office/powerpoint/2010/main" val="3907322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use a tree growing algorithm to generate operational</a:t>
            </a:r>
            <a:r>
              <a:rPr lang="en-US" altLang="zh-TW" baseline="0" dirty="0" smtClean="0"/>
              <a:t> vectors.</a:t>
            </a:r>
          </a:p>
          <a:p>
            <a:r>
              <a:rPr lang="en-US" altLang="zh-TW" baseline="0" dirty="0" smtClean="0"/>
              <a:t>The main idea is searching for all possible combinations by tree growing.</a:t>
            </a:r>
          </a:p>
          <a:p>
            <a:r>
              <a:rPr lang="en-US" altLang="zh-TW" dirty="0" smtClean="0"/>
              <a:t>We filter out implausible combinations by rules.</a:t>
            </a:r>
          </a:p>
          <a:p>
            <a:r>
              <a:rPr lang="en-US" altLang="zh-TW" dirty="0" smtClean="0"/>
              <a:t>Let’s me show an animation to demonstrate the algorithm.</a:t>
            </a:r>
          </a:p>
          <a:p>
            <a:r>
              <a:rPr lang="en-US" altLang="zh-TW" dirty="0" smtClean="0"/>
              <a:t>First,</a:t>
            </a:r>
            <a:r>
              <a:rPr lang="en-US" altLang="zh-TW" baseline="0" dirty="0" smtClean="0"/>
              <a:t> we have a root of a tree.</a:t>
            </a:r>
          </a:p>
          <a:p>
            <a:r>
              <a:rPr lang="en-US" altLang="zh-TW" baseline="0" dirty="0" smtClean="0"/>
              <a:t>It will grow all possible combinations for next level.</a:t>
            </a:r>
          </a:p>
          <a:p>
            <a:r>
              <a:rPr lang="en-US" altLang="zh-TW" dirty="0" smtClean="0"/>
              <a:t>For each node, we will check if it</a:t>
            </a:r>
            <a:r>
              <a:rPr lang="en-US" altLang="zh-TW" baseline="0" dirty="0" smtClean="0"/>
              <a:t> is a plausible node.</a:t>
            </a:r>
          </a:p>
          <a:p>
            <a:r>
              <a:rPr lang="en-US" altLang="zh-TW" baseline="0" dirty="0" smtClean="0"/>
              <a:t>If not, we mark it, and the node will not grow anymore.</a:t>
            </a:r>
          </a:p>
          <a:p>
            <a:r>
              <a:rPr lang="en-US" altLang="zh-TW" dirty="0" smtClean="0"/>
              <a:t>Then we grow</a:t>
            </a:r>
            <a:r>
              <a:rPr lang="en-US" altLang="zh-TW" baseline="0" dirty="0" smtClean="0"/>
              <a:t> the tree for next level. Check if they are plausible.</a:t>
            </a:r>
          </a:p>
          <a:p>
            <a:r>
              <a:rPr lang="en-US" altLang="zh-TW" baseline="0" dirty="0" smtClean="0"/>
              <a:t>We do it iteratively, until the high of the tree is equal to the length of the vector.</a:t>
            </a:r>
          </a:p>
          <a:p>
            <a:r>
              <a:rPr lang="en-US" altLang="zh-TW" baseline="0" dirty="0" smtClean="0"/>
              <a:t>Then we will have some plausible operational vectors.</a:t>
            </a:r>
          </a:p>
          <a:p>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11</a:t>
            </a:fld>
            <a:endParaRPr lang="zh-TW" altLang="en-US"/>
          </a:p>
        </p:txBody>
      </p:sp>
    </p:spTree>
    <p:extLst>
      <p:ext uri="{BB962C8B-B14F-4D97-AF65-F5344CB8AC3E}">
        <p14:creationId xmlns:p14="http://schemas.microsoft.com/office/powerpoint/2010/main" val="2283274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 are plausibility</a:t>
            </a:r>
            <a:r>
              <a:rPr lang="en-US" altLang="zh-TW" baseline="0" dirty="0" smtClean="0"/>
              <a:t> rules we used in the paper to </a:t>
            </a:r>
            <a:r>
              <a:rPr lang="en-US" altLang="zh-TW" dirty="0" smtClean="0"/>
              <a:t>filter out implausible combinations.</a:t>
            </a:r>
          </a:p>
          <a:p>
            <a:r>
              <a:rPr lang="en-US" altLang="zh-TW" dirty="0" smtClean="0"/>
              <a:t>They are …</a:t>
            </a:r>
          </a:p>
          <a:p>
            <a:r>
              <a:rPr lang="en-US" altLang="zh-TW" dirty="0" smtClean="0"/>
              <a:t>1. A merged graph cannot contain repeating segments</a:t>
            </a:r>
          </a:p>
          <a:p>
            <a:r>
              <a:rPr lang="en-US" altLang="zh-TW" dirty="0" smtClean="0"/>
              <a:t>2. Importance preserving</a:t>
            </a:r>
          </a:p>
          <a:p>
            <a:r>
              <a:rPr lang="en-US" altLang="zh-TW" dirty="0" smtClean="0"/>
              <a:t>3. Symmetry preserving</a:t>
            </a:r>
          </a:p>
          <a:p>
            <a:r>
              <a:rPr lang="en-US" altLang="zh-TW" dirty="0" smtClean="0"/>
              <a:t>4. Penetration avoidance</a:t>
            </a:r>
          </a:p>
          <a:p>
            <a:r>
              <a:rPr lang="en-US" altLang="zh-TW" dirty="0" smtClean="0"/>
              <a:t>5. Similarity</a:t>
            </a:r>
          </a:p>
          <a:p>
            <a:r>
              <a:rPr lang="en-US" altLang="zh-TW" dirty="0" smtClean="0"/>
              <a:t>6. Size preserving</a:t>
            </a:r>
          </a:p>
          <a:p>
            <a:r>
              <a:rPr lang="en-US" altLang="zh-TW" dirty="0" smtClean="0"/>
              <a:t>Here are some failure cases which are filtered out by the rules.</a:t>
            </a:r>
          </a:p>
          <a:p>
            <a:endParaRPr lang="en-US" altLang="zh-TW" dirty="0" smtClean="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12</a:t>
            </a:fld>
            <a:endParaRPr lang="zh-TW" altLang="en-US"/>
          </a:p>
        </p:txBody>
      </p:sp>
    </p:spTree>
    <p:extLst>
      <p:ext uri="{BB962C8B-B14F-4D97-AF65-F5344CB8AC3E}">
        <p14:creationId xmlns:p14="http://schemas.microsoft.com/office/powerpoint/2010/main" val="3543437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After </a:t>
            </a:r>
            <a:r>
              <a:rPr lang="en-US" altLang="zh-TW" baseline="0" dirty="0" smtClean="0"/>
              <a:t>topology blending</a:t>
            </a:r>
            <a:r>
              <a:rPr lang="en-US" altLang="zh-TW" dirty="0" smtClean="0"/>
              <a:t>,</a:t>
            </a:r>
            <a:r>
              <a:rPr lang="en-US" altLang="zh-TW" baseline="0" dirty="0" smtClean="0"/>
              <a:t> the next step is surface blending.</a:t>
            </a:r>
          </a:p>
          <a:p>
            <a:r>
              <a:rPr lang="en-US" altLang="zh-TW" dirty="0" smtClean="0"/>
              <a:t>We will generate blended models in this step.</a:t>
            </a:r>
          </a:p>
          <a:p>
            <a:r>
              <a:rPr lang="en-US" altLang="zh-TW" dirty="0" smtClean="0"/>
              <a:t>We implement by morphing</a:t>
            </a:r>
            <a:r>
              <a:rPr lang="en-US" altLang="zh-TW" baseline="0" dirty="0" smtClean="0"/>
              <a:t> technique.</a:t>
            </a:r>
            <a:endParaRPr lang="en-US" altLang="zh-TW" dirty="0" smtClean="0"/>
          </a:p>
          <a:p>
            <a:r>
              <a:rPr lang="en-US" altLang="zh-TW" dirty="0" smtClean="0"/>
              <a:t>Therefore, finding correspondence is important here.</a:t>
            </a:r>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13</a:t>
            </a:fld>
            <a:endParaRPr lang="zh-TW" altLang="en-US"/>
          </a:p>
        </p:txBody>
      </p:sp>
    </p:spTree>
    <p:extLst>
      <p:ext uri="{BB962C8B-B14F-4D97-AF65-F5344CB8AC3E}">
        <p14:creationId xmlns:p14="http://schemas.microsoft.com/office/powerpoint/2010/main" val="3314622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flow of surface</a:t>
            </a:r>
            <a:r>
              <a:rPr lang="en-US" altLang="zh-TW" baseline="0" dirty="0" smtClean="0"/>
              <a:t> blending includes two steps:</a:t>
            </a:r>
          </a:p>
          <a:p>
            <a:r>
              <a:rPr lang="en-US" altLang="zh-TW" baseline="0" dirty="0" smtClean="0"/>
              <a:t>First, f</a:t>
            </a:r>
            <a:r>
              <a:rPr lang="en-US" altLang="zh-TW" dirty="0" smtClean="0"/>
              <a:t>inding feature correspondence according to textural and geometric information </a:t>
            </a:r>
          </a:p>
          <a:p>
            <a:pPr marL="0" indent="0">
              <a:buNone/>
            </a:pPr>
            <a:r>
              <a:rPr lang="en-US" altLang="zh-TW" baseline="0" dirty="0" smtClean="0"/>
              <a:t>Second, find the rest correspondence by using spherical parameterization and warping.</a:t>
            </a:r>
          </a:p>
          <a:p>
            <a:r>
              <a:rPr lang="en-US" altLang="zh-TW" baseline="0" dirty="0" smtClean="0"/>
              <a:t>We will explain how we find feature correspondence, step by step, in the following slides.</a:t>
            </a:r>
            <a:endParaRPr lang="en-US" altLang="zh-TW" dirty="0" smtClean="0"/>
          </a:p>
          <a:p>
            <a:endParaRPr lang="zh-TW" altLang="en-US" dirty="0" smtClean="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14</a:t>
            </a:fld>
            <a:endParaRPr lang="zh-TW" altLang="en-US"/>
          </a:p>
        </p:txBody>
      </p:sp>
    </p:spTree>
    <p:extLst>
      <p:ext uri="{BB962C8B-B14F-4D97-AF65-F5344CB8AC3E}">
        <p14:creationId xmlns:p14="http://schemas.microsoft.com/office/powerpoint/2010/main" val="215246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a:t>
            </a:r>
            <a:r>
              <a:rPr lang="en-US" altLang="zh-TW" baseline="0" dirty="0" smtClean="0"/>
              <a:t> is the </a:t>
            </a:r>
            <a:r>
              <a:rPr lang="en-US" altLang="zh-TW" dirty="0" smtClean="0"/>
              <a:t>initial</a:t>
            </a:r>
            <a:r>
              <a:rPr lang="zh-TW" altLang="en-US" dirty="0" smtClean="0"/>
              <a:t> </a:t>
            </a:r>
            <a:r>
              <a:rPr lang="en-US" altLang="zh-TW" dirty="0" smtClean="0"/>
              <a:t>state. We have a base</a:t>
            </a:r>
            <a:r>
              <a:rPr lang="en-US" altLang="zh-TW" baseline="0" dirty="0" smtClean="0"/>
              <a:t> part and a style part.</a:t>
            </a:r>
          </a:p>
          <a:p>
            <a:r>
              <a:rPr lang="en-US" altLang="zh-TW" baseline="0" dirty="0" smtClean="0"/>
              <a:t>We put them together.</a:t>
            </a:r>
          </a:p>
          <a:p>
            <a:r>
              <a:rPr lang="en-US" altLang="zh-TW" dirty="0" smtClean="0"/>
              <a:t>In the following slides, to better describe</a:t>
            </a:r>
            <a:r>
              <a:rPr lang="en-US" altLang="zh-TW" baseline="0" dirty="0" smtClean="0"/>
              <a:t> our method.</a:t>
            </a:r>
          </a:p>
          <a:p>
            <a:r>
              <a:rPr lang="en-US" altLang="zh-TW" baseline="0" dirty="0" smtClean="0"/>
              <a:t>We only show the feature of style part and the shape of base part.</a:t>
            </a:r>
          </a:p>
          <a:p>
            <a:r>
              <a:rPr lang="en-US" altLang="zh-TW" baseline="0" dirty="0" smtClean="0"/>
              <a:t>We define the point cloud in a color is a feature. </a:t>
            </a:r>
            <a:endParaRPr lang="en-US" altLang="zh-TW" dirty="0" smtClean="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15</a:t>
            </a:fld>
            <a:endParaRPr lang="zh-TW" altLang="en-US"/>
          </a:p>
        </p:txBody>
      </p:sp>
    </p:spTree>
    <p:extLst>
      <p:ext uri="{BB962C8B-B14F-4D97-AF65-F5344CB8AC3E}">
        <p14:creationId xmlns:p14="http://schemas.microsoft.com/office/powerpoint/2010/main" val="21332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first step is sampling, it reduces the number of points.</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16</a:t>
            </a:fld>
            <a:endParaRPr lang="zh-TW" altLang="en-US"/>
          </a:p>
        </p:txBody>
      </p:sp>
    </p:spTree>
    <p:extLst>
      <p:ext uri="{BB962C8B-B14F-4D97-AF65-F5344CB8AC3E}">
        <p14:creationId xmlns:p14="http://schemas.microsoft.com/office/powerpoint/2010/main" val="1689675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And the next</a:t>
            </a:r>
            <a:r>
              <a:rPr lang="en-US" altLang="zh-TW" baseline="0" dirty="0" smtClean="0"/>
              <a:t> step is </a:t>
            </a:r>
            <a:r>
              <a:rPr lang="en-US" altLang="zh-TW" dirty="0" smtClean="0"/>
              <a:t>uniform</a:t>
            </a:r>
            <a:r>
              <a:rPr lang="zh-TW" altLang="en-US" dirty="0" smtClean="0"/>
              <a:t> </a:t>
            </a:r>
            <a:r>
              <a:rPr lang="en-US" altLang="zh-TW" dirty="0" smtClean="0"/>
              <a:t>scaling.</a:t>
            </a:r>
          </a:p>
          <a:p>
            <a:r>
              <a:rPr lang="en-US" altLang="zh-TW" dirty="0" smtClean="0"/>
              <a:t>The distributions of style features are fitted with the AABB of a base part</a:t>
            </a:r>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17</a:t>
            </a:fld>
            <a:endParaRPr lang="zh-TW" altLang="en-US"/>
          </a:p>
        </p:txBody>
      </p:sp>
    </p:spTree>
    <p:extLst>
      <p:ext uri="{BB962C8B-B14F-4D97-AF65-F5344CB8AC3E}">
        <p14:creationId xmlns:p14="http://schemas.microsoft.com/office/powerpoint/2010/main" val="1176440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next steps are rigid matching and soft matching.</a:t>
            </a:r>
          </a:p>
          <a:p>
            <a:r>
              <a:rPr lang="en-US" altLang="zh-TW" dirty="0" smtClean="0"/>
              <a:t>We find</a:t>
            </a:r>
            <a:r>
              <a:rPr lang="en-US" altLang="zh-TW" baseline="0" dirty="0" smtClean="0"/>
              <a:t> feature correspondence in these steps.</a:t>
            </a:r>
            <a:endParaRPr lang="en-US" altLang="zh-TW" dirty="0" smtClean="0"/>
          </a:p>
          <a:p>
            <a:r>
              <a:rPr lang="en-US" altLang="zh-TW" dirty="0" smtClean="0"/>
              <a:t>The</a:t>
            </a:r>
            <a:r>
              <a:rPr lang="en-US" altLang="zh-TW" baseline="0" dirty="0" smtClean="0"/>
              <a:t> problem here is, for each point in features, we find a corresponding point on base surface.</a:t>
            </a:r>
            <a:endParaRPr lang="en-US" altLang="zh-TW" dirty="0" smtClean="0"/>
          </a:p>
          <a:p>
            <a:r>
              <a:rPr lang="en-US" altLang="zh-TW" dirty="0" smtClean="0"/>
              <a:t>We formulated it</a:t>
            </a:r>
            <a:r>
              <a:rPr lang="en-US" altLang="zh-TW" baseline="0" dirty="0" smtClean="0"/>
              <a:t> as two unconstrained optimization problems.</a:t>
            </a:r>
          </a:p>
          <a:p>
            <a:r>
              <a:rPr lang="en-US" altLang="zh-TW" dirty="0" smtClean="0"/>
              <a:t>Let me explain rigid matching and soft matching, separately.</a:t>
            </a:r>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18</a:t>
            </a:fld>
            <a:endParaRPr lang="zh-TW" altLang="en-US"/>
          </a:p>
        </p:txBody>
      </p:sp>
    </p:spTree>
    <p:extLst>
      <p:ext uri="{BB962C8B-B14F-4D97-AF65-F5344CB8AC3E}">
        <p14:creationId xmlns:p14="http://schemas.microsoft.com/office/powerpoint/2010/main" val="2094312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smtClean="0"/>
              <a:t>Rigid matching.</a:t>
            </a:r>
          </a:p>
          <a:p>
            <a:r>
              <a:rPr lang="en-US" altLang="zh-TW" baseline="0" dirty="0" smtClean="0"/>
              <a:t>The objectives of rigid matching are:</a:t>
            </a:r>
          </a:p>
          <a:p>
            <a:r>
              <a:rPr lang="en-US" altLang="zh-TW" baseline="0" dirty="0" smtClean="0"/>
              <a:t>First, let features close to the surface of base part</a:t>
            </a:r>
          </a:p>
          <a:p>
            <a:r>
              <a:rPr lang="en-US" altLang="zh-TW" baseline="0" dirty="0" smtClean="0"/>
              <a:t>Second, preserve the relative position between features</a:t>
            </a:r>
          </a:p>
          <a:p>
            <a:r>
              <a:rPr lang="en-US" altLang="zh-TW" baseline="0" dirty="0" smtClean="0"/>
              <a:t>For each feature, calculate a rigid transformation</a:t>
            </a:r>
          </a:p>
          <a:p>
            <a:r>
              <a:rPr lang="en-US" altLang="zh-TW" baseline="0" dirty="0" smtClean="0"/>
              <a:t>To preserve the relative position between features, we represent the relative position between features as links whose lengths are maintained</a:t>
            </a:r>
          </a:p>
          <a:p>
            <a:r>
              <a:rPr lang="en-US" altLang="zh-TW" baseline="0" dirty="0" smtClean="0"/>
              <a:t>We formulate it as an equation and solve the optimization.</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19</a:t>
            </a:fld>
            <a:endParaRPr lang="zh-TW" altLang="en-US"/>
          </a:p>
        </p:txBody>
      </p:sp>
    </p:spTree>
    <p:extLst>
      <p:ext uri="{BB962C8B-B14F-4D97-AF65-F5344CB8AC3E}">
        <p14:creationId xmlns:p14="http://schemas.microsoft.com/office/powerpoint/2010/main" val="1520036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a:t>
            </a:r>
            <a:r>
              <a:rPr lang="en-US" altLang="zh-TW" baseline="0" dirty="0" smtClean="0"/>
              <a:t> are the inputs of our system. </a:t>
            </a:r>
          </a:p>
          <a:p>
            <a:r>
              <a:rPr lang="en-US" altLang="zh-TW" baseline="0" dirty="0" smtClean="0"/>
              <a:t>In this paper, we propose a model stylization method.</a:t>
            </a:r>
          </a:p>
          <a:p>
            <a:r>
              <a:rPr lang="en-US" altLang="zh-TW" baseline="0" dirty="0" smtClean="0"/>
              <a:t>Given two models, a style model, a base model, our system can generate multiple blended models.</a:t>
            </a:r>
          </a:p>
          <a:p>
            <a:r>
              <a:rPr lang="en-US" altLang="zh-TW" baseline="0" dirty="0" smtClean="0"/>
              <a:t>And the blended models will preserve the features of the given models.</a:t>
            </a:r>
          </a:p>
          <a:p>
            <a:r>
              <a:rPr lang="en-US" altLang="zh-TW" baseline="0" dirty="0" smtClean="0"/>
              <a:t>Some possible applications include product design, inspiration, and providing drafts</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2</a:t>
            </a:fld>
            <a:endParaRPr lang="zh-TW" altLang="en-US"/>
          </a:p>
        </p:txBody>
      </p:sp>
    </p:spTree>
    <p:extLst>
      <p:ext uri="{BB962C8B-B14F-4D97-AF65-F5344CB8AC3E}">
        <p14:creationId xmlns:p14="http://schemas.microsoft.com/office/powerpoint/2010/main" val="2417810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next step</a:t>
            </a:r>
            <a:r>
              <a:rPr lang="en-US" altLang="zh-TW" baseline="0" dirty="0" smtClean="0"/>
              <a:t> is soft matching.</a:t>
            </a:r>
            <a:endParaRPr lang="en-US" altLang="zh-TW" dirty="0" smtClean="0"/>
          </a:p>
          <a:p>
            <a:r>
              <a:rPr lang="en-US" altLang="zh-TW" dirty="0" smtClean="0"/>
              <a:t>There is a problem after</a:t>
            </a:r>
            <a:r>
              <a:rPr lang="en-US" altLang="zh-TW" baseline="0" dirty="0" smtClean="0"/>
              <a:t> </a:t>
            </a:r>
            <a:r>
              <a:rPr lang="en-US" altLang="zh-TW" dirty="0" smtClean="0"/>
              <a:t>rigid matching.</a:t>
            </a:r>
          </a:p>
          <a:p>
            <a:r>
              <a:rPr lang="en-US" altLang="zh-TW" dirty="0" smtClean="0"/>
              <a:t>Points are not onto the surface of base model after rigid matching. </a:t>
            </a:r>
          </a:p>
          <a:p>
            <a:r>
              <a:rPr lang="en-US" altLang="zh-TW" dirty="0" smtClean="0"/>
              <a:t>The feature correspondence</a:t>
            </a:r>
            <a:r>
              <a:rPr lang="en-US" altLang="zh-TW" baseline="0" dirty="0" smtClean="0"/>
              <a:t> is not yet established.</a:t>
            </a:r>
          </a:p>
          <a:p>
            <a:r>
              <a:rPr lang="en-US" altLang="zh-TW" baseline="0" dirty="0" smtClean="0"/>
              <a:t>In this step, we try to solve this problem.</a:t>
            </a:r>
          </a:p>
          <a:p>
            <a:r>
              <a:rPr lang="en-US" altLang="zh-TW" baseline="0" dirty="0" smtClean="0"/>
              <a:t>We c</a:t>
            </a:r>
            <a:r>
              <a:rPr lang="en-US" altLang="zh-TW" dirty="0" smtClean="0"/>
              <a:t>alculate each feature independently.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The objectives of soft matching are:</a:t>
            </a:r>
          </a:p>
          <a:p>
            <a:r>
              <a:rPr lang="en-US" altLang="zh-TW" dirty="0" smtClean="0"/>
              <a:t>First, let points lay on the surface of base part</a:t>
            </a:r>
          </a:p>
          <a:p>
            <a:r>
              <a:rPr lang="en-US" altLang="zh-TW" dirty="0" smtClean="0"/>
              <a:t>Second, preserve the shape of feature pattern</a:t>
            </a:r>
          </a:p>
          <a:p>
            <a:r>
              <a:rPr lang="en-US" altLang="zh-TW" dirty="0" smtClean="0"/>
              <a:t>To ensure that points will be onto the surface, we represent point positions by              </a:t>
            </a:r>
            <a:r>
              <a:rPr lang="en-US" altLang="zh-TW" dirty="0" err="1" smtClean="0"/>
              <a:t>Barycentric</a:t>
            </a:r>
            <a:r>
              <a:rPr lang="en-US" altLang="zh-TW" dirty="0" smtClean="0"/>
              <a:t> coordinate</a:t>
            </a:r>
          </a:p>
          <a:p>
            <a:r>
              <a:rPr lang="en-US" altLang="zh-TW" dirty="0" smtClean="0"/>
              <a:t>To preserve the shape of feature pattern, represent the shape of feature pattern as links whose lengths are maintained.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We formulate it and solve the optimization.</a:t>
            </a:r>
            <a:endParaRPr lang="en-US" altLang="zh-TW" dirty="0" smtClean="0"/>
          </a:p>
          <a:p>
            <a:r>
              <a:rPr lang="en-US" altLang="zh-TW" dirty="0" smtClean="0"/>
              <a:t>So, after soft matching, the points will onto the surface of base model</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20</a:t>
            </a:fld>
            <a:endParaRPr lang="zh-TW" altLang="en-US"/>
          </a:p>
        </p:txBody>
      </p:sp>
    </p:spTree>
    <p:extLst>
      <p:ext uri="{BB962C8B-B14F-4D97-AF65-F5344CB8AC3E}">
        <p14:creationId xmlns:p14="http://schemas.microsoft.com/office/powerpoint/2010/main" val="2660446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21</a:t>
            </a:fld>
            <a:endParaRPr lang="zh-TW" altLang="en-US"/>
          </a:p>
        </p:txBody>
      </p:sp>
    </p:spTree>
    <p:extLst>
      <p:ext uri="{BB962C8B-B14F-4D97-AF65-F5344CB8AC3E}">
        <p14:creationId xmlns:p14="http://schemas.microsoft.com/office/powerpoint/2010/main" val="733821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 is our results.</a:t>
            </a:r>
          </a:p>
          <a:p>
            <a:r>
              <a:rPr lang="en-US" altLang="zh-TW" dirty="0" smtClean="0"/>
              <a:t>For</a:t>
            </a:r>
            <a:r>
              <a:rPr lang="en-US" altLang="zh-TW" baseline="0" dirty="0" smtClean="0"/>
              <a:t> each pair of input models, we show all their blended models.</a:t>
            </a:r>
          </a:p>
          <a:p>
            <a:r>
              <a:rPr lang="en-US" altLang="zh-TW" baseline="0" dirty="0" smtClean="0"/>
              <a:t>We can see the variety of blended models, and all blended model maintain the characteristic of input models.</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22</a:t>
            </a:fld>
            <a:endParaRPr lang="zh-TW" altLang="en-US"/>
          </a:p>
        </p:txBody>
      </p:sp>
    </p:spTree>
    <p:extLst>
      <p:ext uri="{BB962C8B-B14F-4D97-AF65-F5344CB8AC3E}">
        <p14:creationId xmlns:p14="http://schemas.microsoft.com/office/powerpoint/2010/main" val="2721029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 are more selected</a:t>
            </a:r>
            <a:r>
              <a:rPr lang="en-US" altLang="zh-TW" baseline="0" dirty="0" smtClean="0"/>
              <a:t> results of other inputs.</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23</a:t>
            </a:fld>
            <a:endParaRPr lang="zh-TW" altLang="en-US"/>
          </a:p>
        </p:txBody>
      </p:sp>
    </p:spTree>
    <p:extLst>
      <p:ext uri="{BB962C8B-B14F-4D97-AF65-F5344CB8AC3E}">
        <p14:creationId xmlns:p14="http://schemas.microsoft.com/office/powerpoint/2010/main" val="1199233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Our method also</a:t>
            </a:r>
            <a:r>
              <a:rPr lang="en-US" altLang="zh-TW" baseline="0" dirty="0" smtClean="0"/>
              <a:t> can handle complex texture and shape.</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26</a:t>
            </a:fld>
            <a:endParaRPr lang="zh-TW" altLang="en-US"/>
          </a:p>
        </p:txBody>
      </p:sp>
    </p:spTree>
    <p:extLst>
      <p:ext uri="{BB962C8B-B14F-4D97-AF65-F5344CB8AC3E}">
        <p14:creationId xmlns:p14="http://schemas.microsoft.com/office/powerpoint/2010/main" val="1478883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 user study is conducted to compare our results with another paper, zoomorphic.</a:t>
            </a:r>
          </a:p>
          <a:p>
            <a:r>
              <a:rPr lang="en-US" altLang="zh-TW" dirty="0" smtClean="0"/>
              <a:t>15 males and 15 females were invited.</a:t>
            </a:r>
          </a:p>
          <a:p>
            <a:r>
              <a:rPr lang="en-US" altLang="zh-TW" dirty="0" smtClean="0"/>
              <a:t>We</a:t>
            </a:r>
            <a:r>
              <a:rPr lang="en-US" altLang="zh-TW" baseline="0" dirty="0" smtClean="0"/>
              <a:t> show both our results and </a:t>
            </a:r>
            <a:r>
              <a:rPr lang="en-US" altLang="zh-TW" dirty="0" err="1" smtClean="0"/>
              <a:t>zoomorphic’s</a:t>
            </a:r>
            <a:r>
              <a:rPr lang="en-US" altLang="zh-TW" dirty="0" smtClean="0"/>
              <a:t> results to the participants.</a:t>
            </a:r>
          </a:p>
          <a:p>
            <a:r>
              <a:rPr lang="en-US" altLang="zh-TW" dirty="0" smtClean="0"/>
              <a:t>Each participant watched eight pairs of blended models played in a random order</a:t>
            </a:r>
          </a:p>
          <a:p>
            <a:r>
              <a:rPr lang="en-US" altLang="zh-TW" dirty="0" smtClean="0"/>
              <a:t>For fairness, we only compared the results of geometric models</a:t>
            </a:r>
          </a:p>
          <a:p>
            <a:r>
              <a:rPr lang="en-US" altLang="zh-TW" dirty="0" smtClean="0"/>
              <a:t>Participants were asked to judge the models</a:t>
            </a:r>
          </a:p>
          <a:p>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27</a:t>
            </a:fld>
            <a:endParaRPr lang="zh-TW" altLang="en-US"/>
          </a:p>
        </p:txBody>
      </p:sp>
    </p:spTree>
    <p:extLst>
      <p:ext uri="{BB962C8B-B14F-4D97-AF65-F5344CB8AC3E}">
        <p14:creationId xmlns:p14="http://schemas.microsoft.com/office/powerpoint/2010/main" val="264414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They judged the models in four</a:t>
            </a:r>
            <a:r>
              <a:rPr lang="en-US" altLang="zh-TW" baseline="0" dirty="0" smtClean="0"/>
              <a:t> aspects: personal preference, reasonableness, style preservation and functionality preservation.</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experiment showed that our models are better on</a:t>
            </a:r>
            <a:r>
              <a:rPr lang="en-US" altLang="zh-TW" baseline="0" dirty="0" smtClean="0"/>
              <a:t> personal preference, reasonableness and functionality preservation.</a:t>
            </a:r>
            <a:endParaRPr lang="en-US" altLang="zh-TW" dirty="0" smtClean="0"/>
          </a:p>
          <a:p>
            <a:r>
              <a:rPr lang="en-US" altLang="zh-TW" dirty="0" smtClean="0"/>
              <a:t>However, only 44% of the participants thought</a:t>
            </a:r>
            <a:r>
              <a:rPr lang="en-US" altLang="zh-TW" baseline="0" dirty="0" smtClean="0"/>
              <a:t> </a:t>
            </a:r>
            <a:r>
              <a:rPr lang="en-US" altLang="zh-TW" dirty="0" smtClean="0"/>
              <a:t>our approach are better on</a:t>
            </a:r>
            <a:r>
              <a:rPr lang="en-US" altLang="zh-TW" baseline="0" dirty="0" smtClean="0"/>
              <a:t> style preservation.</a:t>
            </a:r>
            <a:endParaRPr lang="en-US" altLang="zh-TW" dirty="0" smtClean="0"/>
          </a:p>
          <a:p>
            <a:r>
              <a:rPr lang="en-US" altLang="zh-TW" dirty="0" smtClean="0"/>
              <a:t>Especially in the bear beanbag case</a:t>
            </a:r>
            <a:r>
              <a:rPr lang="en-US" altLang="zh-TW" baseline="0" dirty="0" smtClean="0"/>
              <a:t> </a:t>
            </a:r>
            <a:r>
              <a:rPr lang="en-US" altLang="zh-TW" dirty="0" smtClean="0"/>
              <a:t>and penguin</a:t>
            </a:r>
            <a:r>
              <a:rPr lang="en-US" altLang="zh-TW" baseline="0" dirty="0" smtClean="0"/>
              <a:t> </a:t>
            </a:r>
            <a:r>
              <a:rPr lang="en-US" altLang="zh-TW" dirty="0" smtClean="0"/>
              <a:t>case.</a:t>
            </a:r>
          </a:p>
          <a:p>
            <a:endParaRPr lang="en-US" altLang="zh-TW" dirty="0" smtClean="0"/>
          </a:p>
          <a:p>
            <a:r>
              <a:rPr lang="en-US" altLang="zh-TW" dirty="0" smtClean="0"/>
              <a:t>For the bear beanbag case, participants said the shape</a:t>
            </a:r>
            <a:r>
              <a:rPr lang="en-US" altLang="zh-TW" baseline="0" dirty="0" smtClean="0"/>
              <a:t> </a:t>
            </a:r>
            <a:r>
              <a:rPr lang="en-US" altLang="zh-TW" dirty="0" smtClean="0"/>
              <a:t>of the zoomorphic models “looks more like the style</a:t>
            </a:r>
            <a:r>
              <a:rPr lang="en-US" altLang="zh-TW" baseline="0" dirty="0" smtClean="0"/>
              <a:t> </a:t>
            </a:r>
            <a:r>
              <a:rPr lang="en-US" altLang="zh-TW" dirty="0" smtClean="0"/>
              <a:t>model,” . However, “the head (in our bear beanbag) disappears.”</a:t>
            </a:r>
          </a:p>
          <a:p>
            <a:r>
              <a:rPr lang="en-US" altLang="zh-TW" dirty="0" smtClean="0"/>
              <a:t>This</a:t>
            </a:r>
            <a:r>
              <a:rPr lang="en-US" altLang="zh-TW" baseline="0" dirty="0" smtClean="0"/>
              <a:t> is</a:t>
            </a:r>
            <a:r>
              <a:rPr lang="en-US" altLang="zh-TW" dirty="0" smtClean="0"/>
              <a:t> because, only geometry was provided, and we represented</a:t>
            </a:r>
            <a:r>
              <a:rPr lang="en-US" altLang="zh-TW" baseline="0" dirty="0" smtClean="0"/>
              <a:t> the head of bear by texture in this case.</a:t>
            </a:r>
            <a:endParaRPr lang="en-US" altLang="zh-TW" dirty="0" smtClean="0"/>
          </a:p>
          <a:p>
            <a:endParaRPr lang="en-US" altLang="zh-TW" dirty="0" smtClean="0"/>
          </a:p>
          <a:p>
            <a:r>
              <a:rPr lang="en-US" altLang="zh-TW" dirty="0" smtClean="0"/>
              <a:t>For the penguin case, our model does not maintain the form of the penguin; instead, we maintained the form of the phone case.</a:t>
            </a:r>
          </a:p>
          <a:p>
            <a:r>
              <a:rPr lang="en-US" altLang="zh-TW" dirty="0" smtClean="0"/>
              <a:t>But this is a trade off, because the penguin form</a:t>
            </a:r>
            <a:r>
              <a:rPr lang="en-US" altLang="zh-TW" baseline="0" dirty="0" smtClean="0"/>
              <a:t> </a:t>
            </a:r>
            <a:r>
              <a:rPr lang="en-US" altLang="zh-TW" dirty="0" smtClean="0"/>
              <a:t>may lose the functionality of the phone case.</a:t>
            </a:r>
          </a:p>
          <a:p>
            <a:endParaRPr lang="en-US" altLang="zh-TW" dirty="0" smtClean="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28</a:t>
            </a:fld>
            <a:endParaRPr lang="zh-TW" altLang="en-US"/>
          </a:p>
        </p:txBody>
      </p:sp>
    </p:spTree>
    <p:extLst>
      <p:ext uri="{BB962C8B-B14F-4D97-AF65-F5344CB8AC3E}">
        <p14:creationId xmlns:p14="http://schemas.microsoft.com/office/powerpoint/2010/main" val="4128087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Conclusion and Future Work.</a:t>
            </a:r>
          </a:p>
          <a:p>
            <a:r>
              <a:rPr lang="en-US" altLang="zh-TW" dirty="0" smtClean="0"/>
              <a:t>In</a:t>
            </a:r>
            <a:r>
              <a:rPr lang="en-US" altLang="zh-TW" baseline="0" dirty="0" smtClean="0"/>
              <a:t> this paper, a model stylization framework is established by topologically, geometrically and texturally blending a functional model with a style model</a:t>
            </a:r>
          </a:p>
          <a:p>
            <a:endParaRPr lang="en-US" altLang="zh-TW" dirty="0" smtClean="0"/>
          </a:p>
          <a:p>
            <a:r>
              <a:rPr lang="en-US" altLang="zh-TW" dirty="0" smtClean="0"/>
              <a:t>There are</a:t>
            </a:r>
            <a:r>
              <a:rPr lang="en-US" altLang="zh-TW" baseline="0" dirty="0" smtClean="0"/>
              <a:t> some possible directions.</a:t>
            </a:r>
            <a:endParaRPr lang="en-US" altLang="zh-TW" dirty="0" smtClean="0"/>
          </a:p>
          <a:p>
            <a:r>
              <a:rPr lang="en-US" altLang="zh-TW" dirty="0" smtClean="0"/>
              <a:t>First, we</a:t>
            </a:r>
            <a:r>
              <a:rPr lang="en-US" altLang="zh-TW" baseline="0" dirty="0" smtClean="0"/>
              <a:t> use rules to filter out implausible models, but those rules do not address the core of functionality, and may be heuristic. So, maybe we can use other approaches for defining the rules, like, learn from examples.</a:t>
            </a:r>
          </a:p>
          <a:p>
            <a:endParaRPr lang="en-US" altLang="zh-TW" baseline="0" dirty="0" smtClean="0"/>
          </a:p>
          <a:p>
            <a:r>
              <a:rPr lang="en-US" altLang="zh-TW" baseline="0" dirty="0" smtClean="0"/>
              <a:t>Second, now, in paper, we use only morphing technique to deform the models. Maybe we can use more deform methods. Like, Laplacian surface editing, or extract the skeleton of input models and deform models by transforming the skeleton</a:t>
            </a:r>
          </a:p>
          <a:p>
            <a:r>
              <a:rPr lang="en-US" altLang="zh-TW" baseline="0" dirty="0" smtClean="0"/>
              <a:t>Third, we can apply more design strategies, like model abstraction.</a:t>
            </a:r>
          </a:p>
          <a:p>
            <a:r>
              <a:rPr lang="en-US" altLang="zh-TW" baseline="0" dirty="0" smtClean="0"/>
              <a:t>4</a:t>
            </a:r>
            <a:r>
              <a:rPr lang="en-US" altLang="zh-TW" baseline="30000" dirty="0" smtClean="0"/>
              <a:t>th</a:t>
            </a:r>
            <a:r>
              <a:rPr lang="en-US" altLang="zh-TW" baseline="0" dirty="0" smtClean="0"/>
              <a:t>, we can provide more friendly user interface, that allow users to modify more details.</a:t>
            </a:r>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29</a:t>
            </a:fld>
            <a:endParaRPr lang="zh-TW" altLang="en-US"/>
          </a:p>
        </p:txBody>
      </p:sp>
    </p:spTree>
    <p:extLst>
      <p:ext uri="{BB962C8B-B14F-4D97-AF65-F5344CB8AC3E}">
        <p14:creationId xmlns:p14="http://schemas.microsoft.com/office/powerpoint/2010/main" val="1959686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Thank you for your listening.</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30</a:t>
            </a:fld>
            <a:endParaRPr lang="zh-TW" altLang="en-US"/>
          </a:p>
        </p:txBody>
      </p:sp>
    </p:spTree>
    <p:extLst>
      <p:ext uri="{BB962C8B-B14F-4D97-AF65-F5344CB8AC3E}">
        <p14:creationId xmlns:p14="http://schemas.microsoft.com/office/powerpoint/2010/main" val="3534665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35</a:t>
            </a:fld>
            <a:endParaRPr lang="zh-TW" altLang="en-US"/>
          </a:p>
        </p:txBody>
      </p:sp>
    </p:spTree>
    <p:extLst>
      <p:ext uri="{BB962C8B-B14F-4D97-AF65-F5344CB8AC3E}">
        <p14:creationId xmlns:p14="http://schemas.microsoft.com/office/powerpoint/2010/main" val="3256279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Let me we define the term “style” used in this study.</a:t>
            </a:r>
          </a:p>
          <a:p>
            <a:r>
              <a:rPr lang="en-US" altLang="zh-TW" dirty="0" smtClean="0"/>
              <a:t>Some</a:t>
            </a:r>
            <a:r>
              <a:rPr lang="en-US" altLang="zh-TW" baseline="0" dirty="0" smtClean="0"/>
              <a:t> studies define “style” as concise curves.</a:t>
            </a:r>
          </a:p>
          <a:p>
            <a:r>
              <a:rPr lang="en-US" altLang="zh-TW" baseline="0" dirty="0" smtClean="0"/>
              <a:t>However, in this study, we define “style” as the feature of representative objects. These characteristics include color appearances (texture) and geometric features.</a:t>
            </a:r>
            <a:endParaRPr lang="en-US" altLang="zh-TW" dirty="0" smtClean="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3</a:t>
            </a:fld>
            <a:endParaRPr lang="zh-TW" altLang="en-US"/>
          </a:p>
        </p:txBody>
      </p:sp>
    </p:spTree>
    <p:extLst>
      <p:ext uri="{BB962C8B-B14F-4D97-AF65-F5344CB8AC3E}">
        <p14:creationId xmlns:p14="http://schemas.microsoft.com/office/powerpoint/2010/main" val="1480822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endParaRPr lang="en-US" altLang="zh-TW" dirty="0" smtClean="0"/>
          </a:p>
          <a:p>
            <a:r>
              <a:rPr lang="zh-TW" altLang="en-US" dirty="0" smtClean="0"/>
              <a:t>可以看到 </a:t>
            </a:r>
            <a:r>
              <a:rPr lang="en-US" altLang="zh-TW" dirty="0" smtClean="0"/>
              <a:t>feature</a:t>
            </a:r>
            <a:r>
              <a:rPr lang="zh-TW" altLang="en-US" dirty="0" smtClean="0"/>
              <a:t> 的位置被都 </a:t>
            </a:r>
            <a:r>
              <a:rPr lang="en-US" altLang="zh-TW" dirty="0" smtClean="0"/>
              <a:t>scale</a:t>
            </a:r>
            <a:r>
              <a:rPr lang="zh-TW" altLang="en-US" dirty="0" smtClean="0"/>
              <a:t> 進 </a:t>
            </a:r>
            <a:r>
              <a:rPr lang="en-US" altLang="zh-TW" dirty="0" smtClean="0"/>
              <a:t>bounding box </a:t>
            </a:r>
            <a:r>
              <a:rPr lang="zh-TW" altLang="en-US" dirty="0" smtClean="0"/>
              <a:t>裡面了</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36</a:t>
            </a:fld>
            <a:endParaRPr lang="zh-TW" altLang="en-US"/>
          </a:p>
        </p:txBody>
      </p:sp>
    </p:spTree>
    <p:extLst>
      <p:ext uri="{BB962C8B-B14F-4D97-AF65-F5344CB8AC3E}">
        <p14:creationId xmlns:p14="http://schemas.microsoft.com/office/powerpoint/2010/main" val="1164589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37</a:t>
            </a:fld>
            <a:endParaRPr lang="zh-TW" altLang="en-US"/>
          </a:p>
        </p:txBody>
      </p:sp>
    </p:spTree>
    <p:extLst>
      <p:ext uri="{BB962C8B-B14F-4D97-AF65-F5344CB8AC3E}">
        <p14:creationId xmlns:p14="http://schemas.microsoft.com/office/powerpoint/2010/main" val="271185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我們這邊的</a:t>
            </a:r>
            <a:r>
              <a:rPr lang="en-US" altLang="zh-TW" dirty="0" smtClean="0"/>
              <a:t>warping</a:t>
            </a:r>
            <a:r>
              <a:rPr lang="zh-TW" altLang="en-US" dirty="0" smtClean="0"/>
              <a:t>採用漸進式的</a:t>
            </a:r>
            <a:r>
              <a:rPr lang="en-US" altLang="zh-TW" dirty="0" smtClean="0"/>
              <a:t>warping</a:t>
            </a:r>
          </a:p>
          <a:p>
            <a:r>
              <a:rPr lang="zh-TW" altLang="en-US" dirty="0" smtClean="0"/>
              <a:t>也就是要從</a:t>
            </a:r>
            <a:r>
              <a:rPr lang="en-US" altLang="zh-TW" dirty="0" smtClean="0"/>
              <a:t>A</a:t>
            </a:r>
            <a:r>
              <a:rPr lang="zh-TW" altLang="en-US" dirty="0" smtClean="0"/>
              <a:t>點</a:t>
            </a:r>
            <a:r>
              <a:rPr lang="en-US" altLang="zh-TW" dirty="0" smtClean="0"/>
              <a:t>warp</a:t>
            </a:r>
            <a:r>
              <a:rPr lang="zh-TW" altLang="en-US" dirty="0" smtClean="0"/>
              <a:t>到</a:t>
            </a:r>
            <a:r>
              <a:rPr lang="en-US" altLang="zh-TW" dirty="0" smtClean="0"/>
              <a:t>B</a:t>
            </a:r>
            <a:r>
              <a:rPr lang="zh-TW" altLang="en-US" dirty="0" smtClean="0"/>
              <a:t>點，在實作上，拆成了</a:t>
            </a:r>
            <a:r>
              <a:rPr lang="en-US" altLang="zh-TW" dirty="0" smtClean="0"/>
              <a:t>10</a:t>
            </a:r>
            <a:r>
              <a:rPr lang="zh-TW" altLang="en-US" dirty="0" smtClean="0"/>
              <a:t>份</a:t>
            </a:r>
            <a:endParaRPr lang="en-US" altLang="zh-TW" dirty="0" smtClean="0"/>
          </a:p>
          <a:p>
            <a:r>
              <a:rPr lang="zh-TW" altLang="en-US" dirty="0" smtClean="0"/>
              <a:t>此外，若發現有</a:t>
            </a:r>
            <a:r>
              <a:rPr lang="en-US" altLang="zh-TW" dirty="0" smtClean="0"/>
              <a:t>fold</a:t>
            </a:r>
            <a:r>
              <a:rPr lang="zh-TW" altLang="en-US" dirty="0" smtClean="0"/>
              <a:t>，還會再把</a:t>
            </a:r>
            <a:r>
              <a:rPr lang="en-US" altLang="zh-TW" dirty="0" smtClean="0"/>
              <a:t>fold</a:t>
            </a:r>
            <a:r>
              <a:rPr lang="zh-TW" altLang="en-US" dirty="0" smtClean="0"/>
              <a:t>區域的三角形切細，因此花了比較多的時間</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38</a:t>
            </a:fld>
            <a:endParaRPr lang="zh-TW" altLang="en-US"/>
          </a:p>
        </p:txBody>
      </p:sp>
    </p:spTree>
    <p:extLst>
      <p:ext uri="{BB962C8B-B14F-4D97-AF65-F5344CB8AC3E}">
        <p14:creationId xmlns:p14="http://schemas.microsoft.com/office/powerpoint/2010/main" val="3510693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41</a:t>
            </a:fld>
            <a:endParaRPr lang="zh-TW" altLang="en-US"/>
          </a:p>
        </p:txBody>
      </p:sp>
    </p:spTree>
    <p:extLst>
      <p:ext uri="{BB962C8B-B14F-4D97-AF65-F5344CB8AC3E}">
        <p14:creationId xmlns:p14="http://schemas.microsoft.com/office/powerpoint/2010/main" val="263489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有了對應點之後</a:t>
            </a:r>
            <a:endParaRPr lang="en-US" altLang="zh-TW" dirty="0" smtClean="0"/>
          </a:p>
          <a:p>
            <a:r>
              <a:rPr lang="zh-TW" altLang="en-US" dirty="0" smtClean="0"/>
              <a:t>接下來就是根據對應點的位置</a:t>
            </a:r>
            <a:endParaRPr lang="en-US" altLang="zh-TW" dirty="0" smtClean="0"/>
          </a:p>
          <a:p>
            <a:r>
              <a:rPr lang="zh-TW" altLang="en-US" dirty="0" smtClean="0"/>
              <a:t>計算出一個可以被 </a:t>
            </a:r>
            <a:r>
              <a:rPr lang="en-US" altLang="zh-TW" dirty="0" smtClean="0"/>
              <a:t>morphed </a:t>
            </a:r>
            <a:r>
              <a:rPr lang="zh-TW" altLang="en-US" dirty="0" smtClean="0"/>
              <a:t>的模型</a:t>
            </a:r>
            <a:endParaRPr lang="en-US" altLang="zh-TW" dirty="0" smtClean="0"/>
          </a:p>
          <a:p>
            <a:endParaRPr lang="en-US" altLang="zh-TW" dirty="0" smtClean="0"/>
          </a:p>
          <a:p>
            <a:r>
              <a:rPr lang="zh-TW" altLang="en-US" dirty="0" smtClean="0"/>
              <a:t>有對應點算 </a:t>
            </a:r>
            <a:r>
              <a:rPr lang="en-US" altLang="zh-TW" dirty="0" smtClean="0"/>
              <a:t>morphed</a:t>
            </a:r>
            <a:r>
              <a:rPr lang="zh-TW" altLang="en-US" dirty="0" smtClean="0"/>
              <a:t> 的模型</a:t>
            </a:r>
            <a:endParaRPr lang="en-US" altLang="zh-TW" dirty="0" smtClean="0"/>
          </a:p>
          <a:p>
            <a:r>
              <a:rPr lang="zh-TW" altLang="en-US" dirty="0" smtClean="0"/>
              <a:t>這個問題以前有很多人討論過</a:t>
            </a:r>
            <a:endParaRPr lang="en-US" altLang="zh-TW" dirty="0" smtClean="0"/>
          </a:p>
          <a:p>
            <a:r>
              <a:rPr lang="zh-TW" altLang="en-US" dirty="0" smtClean="0"/>
              <a:t>在這裡，我們使用的是球形參數化，搭配</a:t>
            </a:r>
            <a:r>
              <a:rPr lang="en-US" altLang="zh-TW" dirty="0" smtClean="0"/>
              <a:t>warping</a:t>
            </a:r>
            <a:r>
              <a:rPr lang="zh-TW" altLang="en-US" dirty="0" smtClean="0"/>
              <a:t>的方式的解法</a:t>
            </a:r>
            <a:endParaRPr lang="en-US" altLang="zh-TW" dirty="0" smtClean="0"/>
          </a:p>
          <a:p>
            <a:r>
              <a:rPr lang="zh-TW" altLang="en-US" dirty="0" smtClean="0"/>
              <a:t>但也可以替換成其他方法</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42</a:t>
            </a:fld>
            <a:endParaRPr lang="zh-TW" altLang="en-US"/>
          </a:p>
        </p:txBody>
      </p:sp>
    </p:spTree>
    <p:extLst>
      <p:ext uri="{BB962C8B-B14F-4D97-AF65-F5344CB8AC3E}">
        <p14:creationId xmlns:p14="http://schemas.microsoft.com/office/powerpoint/2010/main" val="3932866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回應上次老師們提出為什麼要用 </a:t>
            </a:r>
            <a:r>
              <a:rPr lang="en-US" altLang="zh-TW" dirty="0" smtClean="0"/>
              <a:t>Spherical parameterization + warping</a:t>
            </a:r>
          </a:p>
          <a:p>
            <a:r>
              <a:rPr lang="zh-TW" altLang="en-US" dirty="0" smtClean="0"/>
              <a:t>其實後來我也嘗試了一些其他方法</a:t>
            </a:r>
            <a:endParaRPr lang="en-US" altLang="zh-TW" dirty="0" smtClean="0"/>
          </a:p>
          <a:p>
            <a:endParaRPr lang="en-US" altLang="zh-TW" dirty="0" smtClean="0"/>
          </a:p>
          <a:p>
            <a:r>
              <a:rPr lang="zh-TW" altLang="en-US" dirty="0" smtClean="0"/>
              <a:t>左上是現在的結果</a:t>
            </a:r>
            <a:endParaRPr lang="en-US" altLang="zh-TW" dirty="0" smtClean="0"/>
          </a:p>
          <a:p>
            <a:r>
              <a:rPr lang="zh-TW" altLang="en-US" dirty="0" smtClean="0"/>
              <a:t>左下是一篇</a:t>
            </a:r>
            <a:r>
              <a:rPr lang="en-US" altLang="zh-TW" dirty="0" smtClean="0"/>
              <a:t>2011</a:t>
            </a:r>
            <a:r>
              <a:rPr lang="zh-TW" altLang="en-US" dirty="0" smtClean="0"/>
              <a:t>年的</a:t>
            </a:r>
            <a:r>
              <a:rPr lang="en-US" altLang="zh-TW" dirty="0" smtClean="0"/>
              <a:t>paper</a:t>
            </a:r>
            <a:r>
              <a:rPr lang="zh-TW" altLang="en-US" dirty="0" smtClean="0"/>
              <a:t>的結果，可以看到兔子耳朵的</a:t>
            </a:r>
            <a:r>
              <a:rPr lang="en-US" altLang="zh-TW" dirty="0" smtClean="0"/>
              <a:t>pattern</a:t>
            </a:r>
            <a:r>
              <a:rPr lang="zh-TW" altLang="en-US" dirty="0" smtClean="0"/>
              <a:t>往內縮，沒有維持得那麼好</a:t>
            </a:r>
            <a:endParaRPr lang="en-US" altLang="zh-TW" dirty="0" smtClean="0"/>
          </a:p>
          <a:p>
            <a:r>
              <a:rPr lang="en-US" altLang="zh-TW" dirty="0" smtClean="0"/>
              <a:t>//</a:t>
            </a:r>
            <a:r>
              <a:rPr lang="zh-TW" altLang="en-US" dirty="0" smtClean="0"/>
              <a:t>他們的方法是直接把點，再 </a:t>
            </a:r>
            <a:r>
              <a:rPr lang="en-US" altLang="zh-TW" dirty="0" smtClean="0"/>
              <a:t>iteratively</a:t>
            </a:r>
            <a:r>
              <a:rPr lang="zh-TW" altLang="en-US" dirty="0" smtClean="0"/>
              <a:t> 的</a:t>
            </a:r>
            <a:r>
              <a:rPr lang="zh-TW" altLang="en-US" baseline="0" dirty="0" smtClean="0"/>
              <a:t> </a:t>
            </a:r>
            <a:r>
              <a:rPr lang="en-US" altLang="zh-TW" dirty="0" smtClean="0"/>
              <a:t>fitting</a:t>
            </a:r>
          </a:p>
          <a:p>
            <a:r>
              <a:rPr lang="zh-TW" altLang="en-US" dirty="0" smtClean="0"/>
              <a:t>然後我又試著把特徵點的位置固定住</a:t>
            </a:r>
            <a:endParaRPr lang="en-US" altLang="zh-TW" dirty="0" smtClean="0"/>
          </a:p>
          <a:p>
            <a:r>
              <a:rPr lang="zh-TW" altLang="en-US" dirty="0" smtClean="0"/>
              <a:t>但這樣會導致出來的結果有 </a:t>
            </a:r>
            <a:r>
              <a:rPr lang="en-US" altLang="zh-TW" dirty="0" smtClean="0"/>
              <a:t>fold</a:t>
            </a:r>
          </a:p>
          <a:p>
            <a:endParaRPr lang="en-US" altLang="zh-TW" dirty="0" smtClean="0"/>
          </a:p>
          <a:p>
            <a:r>
              <a:rPr lang="zh-TW" altLang="en-US" dirty="0" smtClean="0"/>
              <a:t>所以這個部分，還可以繼續探討，看怎麼改進</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43</a:t>
            </a:fld>
            <a:endParaRPr lang="zh-TW" altLang="en-US"/>
          </a:p>
        </p:txBody>
      </p:sp>
    </p:spTree>
    <p:extLst>
      <p:ext uri="{BB962C8B-B14F-4D97-AF65-F5344CB8AC3E}">
        <p14:creationId xmlns:p14="http://schemas.microsoft.com/office/powerpoint/2010/main" val="1080022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approach for making and animating a transformable model is proposed. Users only need to provide a source model and</a:t>
            </a:r>
            <a:r>
              <a:rPr lang="en-US" altLang="zh-TW" baseline="0" dirty="0" smtClean="0"/>
              <a:t> </a:t>
            </a:r>
            <a:r>
              <a:rPr lang="en-US" altLang="zh-TW" dirty="0" smtClean="0"/>
              <a:t>a target skeleton, and our system can segment the source model and generate a transformation</a:t>
            </a:r>
            <a:r>
              <a:rPr lang="en-US" altLang="zh-TW" baseline="0" dirty="0" smtClean="0"/>
              <a:t> </a:t>
            </a:r>
            <a:r>
              <a:rPr lang="en-US" altLang="zh-TW" dirty="0" smtClean="0"/>
              <a:t>animation.</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44</a:t>
            </a:fld>
            <a:endParaRPr lang="zh-TW" altLang="en-US"/>
          </a:p>
        </p:txBody>
      </p:sp>
    </p:spTree>
    <p:extLst>
      <p:ext uri="{BB962C8B-B14F-4D97-AF65-F5344CB8AC3E}">
        <p14:creationId xmlns:p14="http://schemas.microsoft.com/office/powerpoint/2010/main" val="1857318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45</a:t>
            </a:fld>
            <a:endParaRPr lang="zh-TW" altLang="en-US"/>
          </a:p>
        </p:txBody>
      </p:sp>
    </p:spTree>
    <p:extLst>
      <p:ext uri="{BB962C8B-B14F-4D97-AF65-F5344CB8AC3E}">
        <p14:creationId xmlns:p14="http://schemas.microsoft.com/office/powerpoint/2010/main" val="2475038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46</a:t>
            </a:fld>
            <a:endParaRPr lang="zh-TW" altLang="en-US"/>
          </a:p>
        </p:txBody>
      </p:sp>
    </p:spTree>
    <p:extLst>
      <p:ext uri="{BB962C8B-B14F-4D97-AF65-F5344CB8AC3E}">
        <p14:creationId xmlns:p14="http://schemas.microsoft.com/office/powerpoint/2010/main" val="455273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47</a:t>
            </a:fld>
            <a:endParaRPr lang="zh-TW" altLang="en-US"/>
          </a:p>
        </p:txBody>
      </p:sp>
    </p:spTree>
    <p:extLst>
      <p:ext uri="{BB962C8B-B14F-4D97-AF65-F5344CB8AC3E}">
        <p14:creationId xmlns:p14="http://schemas.microsoft.com/office/powerpoint/2010/main" val="2928136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Before we describe the method, let’s</a:t>
            </a:r>
            <a:r>
              <a:rPr lang="en-US" altLang="zh-TW" baseline="0" dirty="0" smtClean="0"/>
              <a:t> talk about some observation.</a:t>
            </a:r>
            <a:endParaRPr lang="en-US" altLang="zh-TW" dirty="0" smtClean="0"/>
          </a:p>
          <a:p>
            <a:r>
              <a:rPr lang="en-US" altLang="zh-TW" dirty="0" smtClean="0"/>
              <a:t>We observe some stylized products used in our</a:t>
            </a:r>
            <a:r>
              <a:rPr lang="en-US" altLang="zh-TW" baseline="0" dirty="0" smtClean="0"/>
              <a:t> daily life.</a:t>
            </a:r>
          </a:p>
          <a:p>
            <a:r>
              <a:rPr lang="en-US" altLang="zh-TW" dirty="0" smtClean="0"/>
              <a:t>We found that there are three strategies that are commonly used in designing stylized products.</a:t>
            </a:r>
          </a:p>
          <a:p>
            <a:r>
              <a:rPr lang="en-US" altLang="zh-TW" dirty="0" smtClean="0"/>
              <a:t>The first</a:t>
            </a:r>
            <a:r>
              <a:rPr lang="en-US" altLang="zh-TW" baseline="0" dirty="0" smtClean="0"/>
              <a:t> strategy is “deform”.</a:t>
            </a:r>
            <a:r>
              <a:rPr lang="en-US" altLang="zh-TW" dirty="0" smtClean="0"/>
              <a:t> </a:t>
            </a:r>
          </a:p>
          <a:p>
            <a:r>
              <a:rPr lang="en-US" altLang="zh-TW" dirty="0" smtClean="0"/>
              <a:t>The shape</a:t>
            </a:r>
            <a:r>
              <a:rPr lang="en-US" altLang="zh-TW" baseline="0" dirty="0" smtClean="0"/>
              <a:t> of a product may be changed to fit a certain style.</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second</a:t>
            </a:r>
            <a:r>
              <a:rPr lang="en-US" altLang="zh-TW" baseline="0" dirty="0" smtClean="0"/>
              <a:t> strategy is “change color”.</a:t>
            </a:r>
            <a:endParaRPr lang="en-US" altLang="zh-TW" dirty="0" smtClean="0"/>
          </a:p>
          <a:p>
            <a:r>
              <a:rPr lang="en-US" altLang="zh-TW" dirty="0" smtClean="0"/>
              <a:t>Designers only change</a:t>
            </a:r>
            <a:r>
              <a:rPr lang="en-US" altLang="zh-TW" baseline="0" dirty="0" smtClean="0"/>
              <a:t> the color, and do not change the shape of a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third </a:t>
            </a:r>
            <a:r>
              <a:rPr lang="en-US" altLang="zh-TW" baseline="0" dirty="0" smtClean="0"/>
              <a:t>strategy is “attach”.</a:t>
            </a:r>
            <a:endParaRPr lang="en-US" altLang="zh-TW" dirty="0" smtClean="0"/>
          </a:p>
          <a:p>
            <a:r>
              <a:rPr lang="en-US" altLang="zh-TW" dirty="0" smtClean="0"/>
              <a:t>Designers attach several components to the product, and without change</a:t>
            </a:r>
            <a:r>
              <a:rPr lang="en-US" altLang="zh-TW" baseline="0" dirty="0" smtClean="0"/>
              <a:t> the shape of a</a:t>
            </a:r>
            <a:r>
              <a:rPr lang="en-US" altLang="zh-TW" dirty="0" smtClean="0"/>
              <a:t> product.</a:t>
            </a:r>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4</a:t>
            </a:fld>
            <a:endParaRPr lang="zh-TW" altLang="en-US"/>
          </a:p>
        </p:txBody>
      </p:sp>
    </p:spTree>
    <p:extLst>
      <p:ext uri="{BB962C8B-B14F-4D97-AF65-F5344CB8AC3E}">
        <p14:creationId xmlns:p14="http://schemas.microsoft.com/office/powerpoint/2010/main" val="2476834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此外，為了確保 </a:t>
            </a:r>
            <a:r>
              <a:rPr lang="en-US" altLang="zh-TW" dirty="0" smtClean="0"/>
              <a:t>matching </a:t>
            </a:r>
            <a:r>
              <a:rPr lang="zh-TW" altLang="en-US" dirty="0" smtClean="0"/>
              <a:t>的合理性，一組 </a:t>
            </a:r>
            <a:r>
              <a:rPr lang="en-US" altLang="zh-TW" dirty="0" smtClean="0"/>
              <a:t>matched</a:t>
            </a:r>
            <a:r>
              <a:rPr lang="zh-TW" altLang="en-US" dirty="0" smtClean="0"/>
              <a:t> </a:t>
            </a:r>
            <a:r>
              <a:rPr lang="en-US" altLang="zh-TW" dirty="0" smtClean="0"/>
              <a:t>pair </a:t>
            </a:r>
            <a:r>
              <a:rPr lang="zh-TW" altLang="en-US" dirty="0" smtClean="0"/>
              <a:t>的距離必須小於某個 </a:t>
            </a:r>
            <a:r>
              <a:rPr lang="en-US" altLang="zh-TW" dirty="0" smtClean="0"/>
              <a:t>threshold</a:t>
            </a:r>
            <a:r>
              <a:rPr lang="zh-TW" altLang="en-US" dirty="0" smtClean="0"/>
              <a:t>，我們會取消這個配對</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48</a:t>
            </a:fld>
            <a:endParaRPr lang="zh-TW" altLang="en-US"/>
          </a:p>
        </p:txBody>
      </p:sp>
    </p:spTree>
    <p:extLst>
      <p:ext uri="{BB962C8B-B14F-4D97-AF65-F5344CB8AC3E}">
        <p14:creationId xmlns:p14="http://schemas.microsoft.com/office/powerpoint/2010/main" val="2176814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一個</a:t>
            </a:r>
            <a:r>
              <a:rPr lang="en-US" altLang="zh-TW" dirty="0" smtClean="0"/>
              <a:t>feature</a:t>
            </a:r>
            <a:r>
              <a:rPr lang="zh-TW" altLang="en-US" dirty="0" smtClean="0"/>
              <a:t> 算一次</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49</a:t>
            </a:fld>
            <a:endParaRPr lang="zh-TW" altLang="en-US"/>
          </a:p>
        </p:txBody>
      </p:sp>
    </p:spTree>
    <p:extLst>
      <p:ext uri="{BB962C8B-B14F-4D97-AF65-F5344CB8AC3E}">
        <p14:creationId xmlns:p14="http://schemas.microsoft.com/office/powerpoint/2010/main" val="3031019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我們把這個問題表示成一個 </a:t>
            </a:r>
            <a:r>
              <a:rPr lang="en-US" altLang="zh-TW" dirty="0" smtClean="0"/>
              <a:t>linear</a:t>
            </a:r>
            <a:r>
              <a:rPr lang="zh-TW" altLang="en-US" dirty="0" smtClean="0"/>
              <a:t> </a:t>
            </a:r>
            <a:r>
              <a:rPr lang="en-US" altLang="zh-TW" dirty="0" smtClean="0"/>
              <a:t>optimization</a:t>
            </a:r>
            <a:r>
              <a:rPr lang="zh-TW" altLang="en-US" dirty="0" smtClean="0"/>
              <a:t> </a:t>
            </a:r>
            <a:r>
              <a:rPr lang="en-US" altLang="zh-TW" dirty="0" smtClean="0"/>
              <a:t>problem</a:t>
            </a:r>
          </a:p>
          <a:p>
            <a:r>
              <a:rPr lang="zh-TW" altLang="en-US" dirty="0" smtClean="0"/>
              <a:t>這邊我們要</a:t>
            </a:r>
            <a:r>
              <a:rPr lang="en-US" altLang="zh-TW" dirty="0" smtClean="0"/>
              <a:t>optimize</a:t>
            </a:r>
            <a:r>
              <a:rPr lang="zh-TW" altLang="en-US" dirty="0" smtClean="0"/>
              <a:t>的是 </a:t>
            </a:r>
            <a:r>
              <a:rPr lang="en-US" altLang="zh-TW" dirty="0" smtClean="0"/>
              <a:t>R</a:t>
            </a:r>
          </a:p>
          <a:p>
            <a:r>
              <a:rPr lang="zh-TW" altLang="en-US" dirty="0" smtClean="0"/>
              <a:t>也就是 </a:t>
            </a:r>
            <a:r>
              <a:rPr lang="en-US" altLang="zh-TW" dirty="0" err="1" smtClean="0"/>
              <a:t>Barycentric</a:t>
            </a:r>
            <a:r>
              <a:rPr lang="en-US" altLang="zh-TW" dirty="0" smtClean="0"/>
              <a:t> coordinate</a:t>
            </a:r>
            <a:r>
              <a:rPr lang="zh-TW" altLang="en-US" dirty="0" smtClean="0"/>
              <a:t> 的係數</a:t>
            </a:r>
            <a:endParaRPr lang="en-US" altLang="zh-TW" dirty="0" smtClean="0"/>
          </a:p>
          <a:p>
            <a:endParaRPr lang="en-US" altLang="zh-TW" dirty="0" smtClean="0"/>
          </a:p>
          <a:p>
            <a:r>
              <a:rPr lang="zh-TW" altLang="en-US" dirty="0" smtClean="0"/>
              <a:t>有兩項</a:t>
            </a:r>
            <a:endParaRPr lang="en-US" altLang="zh-TW" dirty="0" smtClean="0"/>
          </a:p>
          <a:p>
            <a:r>
              <a:rPr lang="zh-TW" altLang="en-US" dirty="0" smtClean="0"/>
              <a:t>第一項，</a:t>
            </a:r>
            <a:r>
              <a:rPr lang="en-US" altLang="zh-TW" dirty="0" smtClean="0"/>
              <a:t>p</a:t>
            </a:r>
            <a:r>
              <a:rPr lang="zh-TW" altLang="en-US" dirty="0" smtClean="0"/>
              <a:t>是現在點的位置，</a:t>
            </a:r>
            <a:r>
              <a:rPr lang="en-US" altLang="zh-TW" dirty="0" smtClean="0"/>
              <a:t>B</a:t>
            </a:r>
            <a:r>
              <a:rPr lang="zh-TW" altLang="en-US" dirty="0" smtClean="0"/>
              <a:t>是用 </a:t>
            </a:r>
            <a:r>
              <a:rPr lang="en-US" altLang="zh-TW" dirty="0" err="1" smtClean="0"/>
              <a:t>Barycentric</a:t>
            </a:r>
            <a:r>
              <a:rPr lang="en-US" altLang="zh-TW" dirty="0" smtClean="0"/>
              <a:t> coordinate</a:t>
            </a:r>
            <a:r>
              <a:rPr lang="zh-TW" altLang="en-US" dirty="0" smtClean="0"/>
              <a:t> 呈現的另一個位置，可以保證一定在</a:t>
            </a:r>
            <a:r>
              <a:rPr lang="en-US" altLang="zh-TW" dirty="0" smtClean="0"/>
              <a:t>surface</a:t>
            </a:r>
            <a:r>
              <a:rPr lang="zh-TW" altLang="en-US" dirty="0" smtClean="0"/>
              <a:t>上</a:t>
            </a:r>
            <a:endParaRPr lang="en-US" altLang="zh-TW" dirty="0" smtClean="0"/>
          </a:p>
          <a:p>
            <a:r>
              <a:rPr lang="zh-TW" altLang="en-US" dirty="0" smtClean="0"/>
              <a:t>這兩個點的距離越小越好</a:t>
            </a:r>
            <a:endParaRPr lang="en-US" altLang="zh-TW" dirty="0" smtClean="0"/>
          </a:p>
          <a:p>
            <a:endParaRPr lang="en-US" altLang="zh-TW" dirty="0" smtClean="0"/>
          </a:p>
          <a:p>
            <a:r>
              <a:rPr lang="zh-TW" altLang="en-US" dirty="0" smtClean="0"/>
              <a:t>第二項，</a:t>
            </a:r>
            <a:r>
              <a:rPr lang="en-US" altLang="zh-TW" dirty="0" smtClean="0"/>
              <a:t>l </a:t>
            </a:r>
            <a:r>
              <a:rPr lang="zh-TW" altLang="en-US" dirty="0" smtClean="0"/>
              <a:t>是 </a:t>
            </a:r>
            <a:r>
              <a:rPr lang="en-US" altLang="zh-TW" dirty="0" smtClean="0"/>
              <a:t>feature </a:t>
            </a:r>
            <a:r>
              <a:rPr lang="zh-TW" altLang="en-US" dirty="0" smtClean="0"/>
              <a:t>間建立的 </a:t>
            </a:r>
            <a:r>
              <a:rPr lang="en-US" altLang="zh-TW" dirty="0" smtClean="0"/>
              <a:t>link</a:t>
            </a:r>
            <a:r>
              <a:rPr lang="zh-TW" altLang="en-US" dirty="0" smtClean="0"/>
              <a:t>，用來表示 </a:t>
            </a:r>
            <a:r>
              <a:rPr lang="en-US" altLang="zh-TW" dirty="0" smtClean="0"/>
              <a:t>feature pattern </a:t>
            </a:r>
            <a:r>
              <a:rPr lang="zh-TW" altLang="en-US" dirty="0" smtClean="0"/>
              <a:t>的形狀</a:t>
            </a:r>
            <a:endParaRPr lang="en-US" altLang="zh-TW" dirty="0" smtClean="0"/>
          </a:p>
          <a:p>
            <a:r>
              <a:rPr lang="zh-TW" altLang="en-US" dirty="0" smtClean="0"/>
              <a:t>這一項是希望 </a:t>
            </a:r>
            <a:r>
              <a:rPr lang="en-US" altLang="zh-TW" dirty="0" smtClean="0"/>
              <a:t>optimize</a:t>
            </a:r>
            <a:r>
              <a:rPr lang="zh-TW" altLang="en-US" dirty="0" smtClean="0"/>
              <a:t> 前的 </a:t>
            </a:r>
            <a:r>
              <a:rPr lang="en-US" altLang="zh-TW" dirty="0" smtClean="0"/>
              <a:t>pattern</a:t>
            </a:r>
            <a:r>
              <a:rPr lang="en-US" altLang="zh-TW" baseline="0" dirty="0" smtClean="0"/>
              <a:t> </a:t>
            </a:r>
            <a:r>
              <a:rPr lang="zh-TW" altLang="en-US" baseline="0" dirty="0" smtClean="0"/>
              <a:t>形狀和 </a:t>
            </a:r>
            <a:r>
              <a:rPr lang="en-US" altLang="zh-TW" dirty="0" smtClean="0"/>
              <a:t>optimize</a:t>
            </a:r>
            <a:r>
              <a:rPr lang="zh-TW" altLang="en-US" dirty="0" smtClean="0"/>
              <a:t> 後的 </a:t>
            </a:r>
            <a:r>
              <a:rPr lang="en-US" altLang="zh-TW" dirty="0" smtClean="0"/>
              <a:t>pattern</a:t>
            </a:r>
            <a:r>
              <a:rPr lang="zh-TW" altLang="en-US" dirty="0" smtClean="0"/>
              <a:t> 越像越好</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50</a:t>
            </a:fld>
            <a:endParaRPr lang="zh-TW" altLang="en-US"/>
          </a:p>
        </p:txBody>
      </p:sp>
    </p:spTree>
    <p:extLst>
      <p:ext uri="{BB962C8B-B14F-4D97-AF65-F5344CB8AC3E}">
        <p14:creationId xmlns:p14="http://schemas.microsoft.com/office/powerpoint/2010/main" val="967690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1" defTabSz="990617">
              <a:defRPr/>
            </a:pPr>
            <a:r>
              <a:rPr lang="en-US" altLang="zh-TW" sz="3300" dirty="0"/>
              <a:t>The method can suggest various plausible combinations of model components. A user can select different combinations depending on his or her interest and preference.</a:t>
            </a:r>
          </a:p>
          <a:p>
            <a:pPr marL="0" lvl="1" defTabSz="990617">
              <a:defRPr/>
            </a:pPr>
            <a:r>
              <a:rPr lang="en-US" altLang="zh-TW" sz="3300" dirty="0"/>
              <a:t>This technique can establish feature correspondence according to textural and geometric information while preserving the important characteristics of the two input models during the morphing process.</a:t>
            </a:r>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51</a:t>
            </a:fld>
            <a:endParaRPr lang="zh-TW" altLang="en-US"/>
          </a:p>
        </p:txBody>
      </p:sp>
    </p:spTree>
    <p:extLst>
      <p:ext uri="{BB962C8B-B14F-4D97-AF65-F5344CB8AC3E}">
        <p14:creationId xmlns:p14="http://schemas.microsoft.com/office/powerpoint/2010/main" val="3036037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52</a:t>
            </a:fld>
            <a:endParaRPr lang="zh-TW" altLang="en-US"/>
          </a:p>
        </p:txBody>
      </p:sp>
    </p:spTree>
    <p:extLst>
      <p:ext uri="{BB962C8B-B14F-4D97-AF65-F5344CB8AC3E}">
        <p14:creationId xmlns:p14="http://schemas.microsoft.com/office/powerpoint/2010/main" val="3291383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最早提出這個</a:t>
            </a:r>
            <a:r>
              <a:rPr lang="en-US" altLang="zh-TW" dirty="0" smtClean="0"/>
              <a:t>”</a:t>
            </a:r>
            <a:r>
              <a:rPr lang="zh-TW" altLang="en-US" dirty="0" smtClean="0"/>
              <a:t>用現有的模型合成出新的模型</a:t>
            </a:r>
            <a:r>
              <a:rPr lang="en-US" altLang="zh-TW" dirty="0" smtClean="0"/>
              <a:t>“</a:t>
            </a:r>
            <a:r>
              <a:rPr lang="zh-TW" altLang="en-US" dirty="0" smtClean="0"/>
              <a:t>的這個觀念的是這篇</a:t>
            </a:r>
            <a:r>
              <a:rPr lang="en-US" altLang="zh-TW" dirty="0" smtClean="0"/>
              <a:t>paper</a:t>
            </a:r>
          </a:p>
          <a:p>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53</a:t>
            </a:fld>
            <a:endParaRPr lang="zh-TW" altLang="en-US"/>
          </a:p>
        </p:txBody>
      </p:sp>
    </p:spTree>
    <p:extLst>
      <p:ext uri="{BB962C8B-B14F-4D97-AF65-F5344CB8AC3E}">
        <p14:creationId xmlns:p14="http://schemas.microsoft.com/office/powerpoint/2010/main" val="31605756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之後，就有學者們接續的探討</a:t>
            </a:r>
            <a:endParaRPr lang="en-US" altLang="zh-TW" dirty="0" smtClean="0"/>
          </a:p>
          <a:p>
            <a:r>
              <a:rPr lang="zh-TW" altLang="en-US" dirty="0" smtClean="0"/>
              <a:t>如何可以自動化的切割</a:t>
            </a:r>
            <a:endParaRPr lang="en-US" altLang="zh-TW" dirty="0" smtClean="0"/>
          </a:p>
          <a:p>
            <a:r>
              <a:rPr lang="zh-TW" altLang="en-US" dirty="0" smtClean="0"/>
              <a:t>或是如何合成出更合理的</a:t>
            </a:r>
            <a:r>
              <a:rPr lang="en-US" altLang="zh-TW" dirty="0" smtClean="0"/>
              <a:t>models</a:t>
            </a:r>
          </a:p>
          <a:p>
            <a:r>
              <a:rPr lang="zh-TW" altLang="en-US" dirty="0" smtClean="0"/>
              <a:t>但這些研究，還是只適用在同一</a:t>
            </a:r>
            <a:r>
              <a:rPr lang="en-US" altLang="zh-TW" dirty="0" smtClean="0"/>
              <a:t>family</a:t>
            </a:r>
            <a:r>
              <a:rPr lang="zh-TW" altLang="en-US" dirty="0" smtClean="0"/>
              <a:t>的模型</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54</a:t>
            </a:fld>
            <a:endParaRPr lang="zh-TW" altLang="en-US"/>
          </a:p>
        </p:txBody>
      </p:sp>
    </p:spTree>
    <p:extLst>
      <p:ext uri="{BB962C8B-B14F-4D97-AF65-F5344CB8AC3E}">
        <p14:creationId xmlns:p14="http://schemas.microsoft.com/office/powerpoint/2010/main" val="1003741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直到最近有一篇</a:t>
            </a:r>
            <a:r>
              <a:rPr lang="en-US" altLang="zh-TW" dirty="0" smtClean="0"/>
              <a:t>paper</a:t>
            </a:r>
            <a:r>
              <a:rPr lang="zh-TW" altLang="en-US" dirty="0" smtClean="0"/>
              <a:t>打破了這個限制</a:t>
            </a:r>
            <a:endParaRPr lang="en-US" altLang="zh-TW" dirty="0" smtClean="0"/>
          </a:p>
          <a:p>
            <a:r>
              <a:rPr lang="zh-TW" altLang="en-US" dirty="0" smtClean="0"/>
              <a:t>他可以結合兩個不一樣的模型</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55</a:t>
            </a:fld>
            <a:endParaRPr lang="zh-TW" altLang="en-US"/>
          </a:p>
        </p:txBody>
      </p:sp>
    </p:spTree>
    <p:extLst>
      <p:ext uri="{BB962C8B-B14F-4D97-AF65-F5344CB8AC3E}">
        <p14:creationId xmlns:p14="http://schemas.microsoft.com/office/powerpoint/2010/main" val="5022679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後面會講，我們的結果比較</a:t>
            </a:r>
            <a:r>
              <a:rPr lang="en-US" altLang="zh-TW" dirty="0" smtClean="0"/>
              <a:t>smooth</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56</a:t>
            </a:fld>
            <a:endParaRPr lang="zh-TW" altLang="en-US"/>
          </a:p>
        </p:txBody>
      </p:sp>
    </p:spTree>
    <p:extLst>
      <p:ext uri="{BB962C8B-B14F-4D97-AF65-F5344CB8AC3E}">
        <p14:creationId xmlns:p14="http://schemas.microsoft.com/office/powerpoint/2010/main" val="30130575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Diversity</a:t>
            </a:r>
            <a:r>
              <a:rPr lang="zh-TW" altLang="en-US" dirty="0" smtClean="0"/>
              <a:t>越大，輸出的數量越多</a:t>
            </a:r>
            <a:endParaRPr lang="en-US" altLang="zh-TW" dirty="0" smtClean="0"/>
          </a:p>
          <a:p>
            <a:r>
              <a:rPr lang="en-US" altLang="zh-TW" dirty="0" smtClean="0"/>
              <a:t>Part</a:t>
            </a:r>
            <a:r>
              <a:rPr lang="zh-TW" altLang="en-US" dirty="0" smtClean="0"/>
              <a:t>數量越多，輸出的也越多</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58</a:t>
            </a:fld>
            <a:endParaRPr lang="zh-TW" altLang="en-US"/>
          </a:p>
        </p:txBody>
      </p:sp>
    </p:spTree>
    <p:extLst>
      <p:ext uri="{BB962C8B-B14F-4D97-AF65-F5344CB8AC3E}">
        <p14:creationId xmlns:p14="http://schemas.microsoft.com/office/powerpoint/2010/main" val="3532607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And then,</a:t>
            </a:r>
            <a:r>
              <a:rPr lang="en-US" altLang="zh-TW" baseline="0" dirty="0" smtClean="0"/>
              <a:t> we find that … </a:t>
            </a:r>
            <a:r>
              <a:rPr lang="en-US" altLang="zh-TW" dirty="0" smtClean="0"/>
              <a:t>strategies </a:t>
            </a:r>
            <a:r>
              <a:rPr lang="en-US" altLang="zh-TW" baseline="0" dirty="0" smtClean="0"/>
              <a:t>“deform” and “change color” are essentially the same.</a:t>
            </a:r>
            <a:endParaRPr lang="en-US" altLang="zh-TW" dirty="0" smtClean="0"/>
          </a:p>
          <a:p>
            <a:r>
              <a:rPr lang="en-US" altLang="zh-TW" dirty="0" smtClean="0"/>
              <a:t>They</a:t>
            </a:r>
            <a:r>
              <a:rPr lang="en-US" altLang="zh-TW" baseline="0" dirty="0" smtClean="0"/>
              <a:t> can be handled by morphing techniques in computer graphics.</a:t>
            </a:r>
          </a:p>
          <a:p>
            <a:r>
              <a:rPr lang="en-US" altLang="zh-TW" baseline="0" dirty="0" smtClean="0"/>
              <a:t>We call it “mix” operation in this paper.</a:t>
            </a:r>
          </a:p>
          <a:p>
            <a:r>
              <a:rPr lang="en-US" altLang="zh-TW" dirty="0" smtClean="0"/>
              <a:t>And the strategy</a:t>
            </a:r>
            <a:r>
              <a:rPr lang="en-US" altLang="zh-TW" baseline="0" dirty="0" smtClean="0"/>
              <a:t> “attach” is same.</a:t>
            </a:r>
            <a:endParaRPr lang="en-US" altLang="zh-TW" dirty="0" smtClean="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5</a:t>
            </a:fld>
            <a:endParaRPr lang="zh-TW" altLang="en-US"/>
          </a:p>
        </p:txBody>
      </p:sp>
    </p:spTree>
    <p:extLst>
      <p:ext uri="{BB962C8B-B14F-4D97-AF65-F5344CB8AC3E}">
        <p14:creationId xmlns:p14="http://schemas.microsoft.com/office/powerpoint/2010/main" val="9939388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此外，為了加速 </a:t>
            </a:r>
            <a:r>
              <a:rPr lang="en-US" altLang="zh-TW" dirty="0" smtClean="0"/>
              <a:t>tree growing </a:t>
            </a:r>
            <a:r>
              <a:rPr lang="zh-TW" altLang="en-US" dirty="0" smtClean="0"/>
              <a:t>演算法的搜尋速度</a:t>
            </a:r>
            <a:endParaRPr lang="en-US" altLang="zh-TW" dirty="0" smtClean="0"/>
          </a:p>
          <a:p>
            <a:r>
              <a:rPr lang="zh-TW" altLang="en-US" dirty="0" smtClean="0"/>
              <a:t>我們也把形狀相似的 </a:t>
            </a:r>
            <a:r>
              <a:rPr lang="en-US" altLang="zh-TW" dirty="0" smtClean="0"/>
              <a:t>parts group</a:t>
            </a:r>
            <a:r>
              <a:rPr lang="zh-TW" altLang="en-US" dirty="0" smtClean="0"/>
              <a:t> 起來</a:t>
            </a:r>
            <a:endParaRPr lang="en-US" altLang="zh-TW" dirty="0" smtClean="0"/>
          </a:p>
          <a:p>
            <a:r>
              <a:rPr lang="zh-TW" altLang="en-US" dirty="0" smtClean="0"/>
              <a:t>在長 </a:t>
            </a:r>
            <a:r>
              <a:rPr lang="en-US" altLang="zh-TW" dirty="0" smtClean="0"/>
              <a:t>branch</a:t>
            </a:r>
            <a:r>
              <a:rPr lang="zh-TW" altLang="en-US" dirty="0" smtClean="0"/>
              <a:t> 的時候，以 </a:t>
            </a:r>
            <a:r>
              <a:rPr lang="en-US" altLang="zh-TW" dirty="0" smtClean="0"/>
              <a:t>group</a:t>
            </a:r>
            <a:r>
              <a:rPr lang="zh-TW" altLang="en-US" dirty="0" smtClean="0"/>
              <a:t> 為單位去長</a:t>
            </a:r>
            <a:endParaRPr lang="en-US" altLang="zh-TW" dirty="0" smtClean="0"/>
          </a:p>
          <a:p>
            <a:r>
              <a:rPr lang="zh-TW" altLang="en-US" dirty="0" smtClean="0"/>
              <a:t>也就是說，以這個</a:t>
            </a:r>
            <a:r>
              <a:rPr lang="en-US" altLang="zh-TW" dirty="0" smtClean="0"/>
              <a:t>case</a:t>
            </a:r>
            <a:r>
              <a:rPr lang="zh-TW" altLang="en-US" dirty="0" smtClean="0"/>
              <a:t>為例，本來一個 </a:t>
            </a:r>
            <a:r>
              <a:rPr lang="en-US" altLang="zh-TW" dirty="0" smtClean="0"/>
              <a:t>node </a:t>
            </a:r>
            <a:r>
              <a:rPr lang="zh-TW" altLang="en-US" dirty="0" smtClean="0"/>
              <a:t>往下要長 </a:t>
            </a:r>
            <a:r>
              <a:rPr lang="en-US" altLang="zh-TW" dirty="0" smtClean="0"/>
              <a:t>8</a:t>
            </a:r>
            <a:r>
              <a:rPr lang="zh-TW" altLang="en-US" dirty="0" smtClean="0"/>
              <a:t>*</a:t>
            </a:r>
            <a:r>
              <a:rPr lang="en-US" altLang="zh-TW" dirty="0" smtClean="0"/>
              <a:t>4</a:t>
            </a:r>
            <a:r>
              <a:rPr lang="zh-TW" altLang="en-US" dirty="0" smtClean="0"/>
              <a:t> </a:t>
            </a:r>
            <a:r>
              <a:rPr lang="en-US" altLang="zh-TW" dirty="0" smtClean="0"/>
              <a:t>=</a:t>
            </a:r>
            <a:r>
              <a:rPr lang="zh-TW" altLang="en-US" dirty="0" smtClean="0"/>
              <a:t> </a:t>
            </a:r>
            <a:r>
              <a:rPr lang="en-US" altLang="zh-TW" dirty="0" smtClean="0"/>
              <a:t>32</a:t>
            </a:r>
            <a:r>
              <a:rPr lang="zh-TW" altLang="en-US" dirty="0" smtClean="0"/>
              <a:t> 個 </a:t>
            </a:r>
            <a:r>
              <a:rPr lang="en-US" altLang="zh-TW" dirty="0" smtClean="0"/>
              <a:t>node</a:t>
            </a:r>
          </a:p>
          <a:p>
            <a:r>
              <a:rPr lang="zh-TW" altLang="en-US" dirty="0" smtClean="0"/>
              <a:t>但 </a:t>
            </a:r>
            <a:r>
              <a:rPr lang="en-US" altLang="zh-TW" dirty="0" smtClean="0"/>
              <a:t>group</a:t>
            </a:r>
            <a:r>
              <a:rPr lang="zh-TW" altLang="en-US" dirty="0" smtClean="0"/>
              <a:t> 起來後，就只會長</a:t>
            </a:r>
            <a:r>
              <a:rPr lang="en-US" altLang="zh-TW" dirty="0" smtClean="0"/>
              <a:t>6</a:t>
            </a:r>
            <a:r>
              <a:rPr lang="zh-TW" altLang="en-US" dirty="0" smtClean="0"/>
              <a:t>個</a:t>
            </a:r>
            <a:r>
              <a:rPr lang="en-US" altLang="zh-TW" dirty="0" smtClean="0"/>
              <a:t>node</a:t>
            </a:r>
            <a:r>
              <a:rPr lang="zh-TW" altLang="en-US" dirty="0" smtClean="0"/>
              <a:t>，藉此縮短搜尋的速度</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59</a:t>
            </a:fld>
            <a:endParaRPr lang="zh-TW" altLang="en-US"/>
          </a:p>
        </p:txBody>
      </p:sp>
    </p:spTree>
    <p:extLst>
      <p:ext uri="{BB962C8B-B14F-4D97-AF65-F5344CB8AC3E}">
        <p14:creationId xmlns:p14="http://schemas.microsoft.com/office/powerpoint/2010/main" val="3424317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下圖只是簡單的兩個球型參數化的互相對應</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60</a:t>
            </a:fld>
            <a:endParaRPr lang="zh-TW" altLang="en-US"/>
          </a:p>
        </p:txBody>
      </p:sp>
    </p:spTree>
    <p:extLst>
      <p:ext uri="{BB962C8B-B14F-4D97-AF65-F5344CB8AC3E}">
        <p14:creationId xmlns:p14="http://schemas.microsoft.com/office/powerpoint/2010/main" val="882992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我們希望找到一組</a:t>
            </a:r>
            <a:r>
              <a:rPr lang="en-US" altLang="zh-TW" dirty="0" smtClean="0"/>
              <a:t>feature</a:t>
            </a:r>
            <a:r>
              <a:rPr lang="en-US" altLang="zh-TW" baseline="0" dirty="0" smtClean="0"/>
              <a:t> correspondence</a:t>
            </a:r>
            <a:r>
              <a:rPr lang="zh-TW" altLang="en-US" baseline="0" dirty="0" smtClean="0"/>
              <a:t>，</a:t>
            </a:r>
            <a:endParaRPr lang="en-US" altLang="zh-TW" dirty="0" smtClean="0"/>
          </a:p>
          <a:p>
            <a:endParaRPr lang="en-US" altLang="zh-TW" dirty="0" smtClean="0"/>
          </a:p>
          <a:p>
            <a:endParaRPr lang="en-US" altLang="zh-TW" dirty="0" smtClean="0"/>
          </a:p>
          <a:p>
            <a:endParaRPr lang="en-US" altLang="zh-TW" dirty="0" smtClean="0"/>
          </a:p>
          <a:p>
            <a:r>
              <a:rPr lang="zh-TW" altLang="en-US" dirty="0" smtClean="0"/>
              <a:t>在正式進入</a:t>
            </a:r>
            <a:r>
              <a:rPr lang="en-US" altLang="zh-TW" dirty="0" smtClean="0"/>
              <a:t>finding</a:t>
            </a:r>
            <a:r>
              <a:rPr lang="en-US" altLang="zh-TW" baseline="0" dirty="0" smtClean="0"/>
              <a:t> correspondence</a:t>
            </a:r>
            <a:r>
              <a:rPr lang="zh-TW" altLang="en-US" baseline="0" dirty="0" smtClean="0"/>
              <a:t>的</a:t>
            </a:r>
            <a:r>
              <a:rPr lang="zh-TW" altLang="en-US" dirty="0" smtClean="0"/>
              <a:t>方法前，先講一下我們</a:t>
            </a:r>
            <a:r>
              <a:rPr lang="en-US" altLang="zh-TW" dirty="0" smtClean="0"/>
              <a:t>finding</a:t>
            </a:r>
            <a:r>
              <a:rPr lang="zh-TW" altLang="en-US" dirty="0" smtClean="0"/>
              <a:t> </a:t>
            </a:r>
            <a:r>
              <a:rPr lang="en-US" altLang="zh-TW" dirty="0" smtClean="0"/>
              <a:t>correspondence</a:t>
            </a:r>
            <a:r>
              <a:rPr lang="zh-TW" altLang="en-US" dirty="0" smtClean="0"/>
              <a:t>的概念</a:t>
            </a:r>
            <a:endParaRPr lang="en-US" altLang="zh-TW" dirty="0" smtClean="0"/>
          </a:p>
          <a:p>
            <a:r>
              <a:rPr lang="zh-TW" altLang="en-US" dirty="0" smtClean="0"/>
              <a:t>在這裡，由於我們目標是將風格賦予到另一功能性的模型上</a:t>
            </a:r>
            <a:endParaRPr lang="en-US" altLang="zh-TW" dirty="0" smtClean="0"/>
          </a:p>
          <a:p>
            <a:r>
              <a:rPr lang="zh-TW" altLang="en-US" dirty="0" smtClean="0"/>
              <a:t>因此我們要儘量保留 </a:t>
            </a:r>
            <a:r>
              <a:rPr lang="en-US" altLang="zh-TW" dirty="0" smtClean="0"/>
              <a:t>style</a:t>
            </a:r>
            <a:r>
              <a:rPr lang="en-US" altLang="zh-TW" baseline="0" dirty="0" smtClean="0"/>
              <a:t> part</a:t>
            </a:r>
            <a:r>
              <a:rPr lang="zh-TW" altLang="en-US" baseline="0" dirty="0" smtClean="0"/>
              <a:t> 的特色</a:t>
            </a:r>
            <a:endParaRPr lang="en-US" altLang="zh-TW" dirty="0" smtClean="0"/>
          </a:p>
          <a:p>
            <a:r>
              <a:rPr lang="zh-TW" altLang="en-US" dirty="0" smtClean="0"/>
              <a:t>我們的目標是，找到一組</a:t>
            </a:r>
            <a:r>
              <a:rPr lang="en-US" altLang="zh-TW" dirty="0" smtClean="0"/>
              <a:t>correspondence</a:t>
            </a:r>
            <a:r>
              <a:rPr lang="zh-TW" altLang="en-US" dirty="0" smtClean="0"/>
              <a:t>，使得模型在漸變的過程中</a:t>
            </a:r>
            <a:endParaRPr lang="en-US" altLang="zh-TW" dirty="0" smtClean="0"/>
          </a:p>
          <a:p>
            <a:r>
              <a:rPr lang="zh-TW" altLang="en-US" dirty="0" smtClean="0"/>
              <a:t>不論形狀比較像 </a:t>
            </a:r>
            <a:r>
              <a:rPr lang="en-US" altLang="zh-TW" dirty="0" smtClean="0"/>
              <a:t>base part</a:t>
            </a:r>
            <a:r>
              <a:rPr lang="zh-TW" altLang="en-US" dirty="0" smtClean="0"/>
              <a:t>，或是 </a:t>
            </a:r>
            <a:r>
              <a:rPr lang="en-US" altLang="zh-TW" dirty="0" smtClean="0"/>
              <a:t>style</a:t>
            </a:r>
            <a:r>
              <a:rPr lang="en-US" altLang="zh-TW" baseline="0" dirty="0" smtClean="0"/>
              <a:t> part</a:t>
            </a:r>
            <a:r>
              <a:rPr lang="zh-TW" altLang="en-US" baseline="0" dirty="0" smtClean="0"/>
              <a:t>，都可以保留 </a:t>
            </a:r>
            <a:r>
              <a:rPr lang="en-US" altLang="zh-TW" baseline="0" dirty="0" smtClean="0"/>
              <a:t>style model</a:t>
            </a:r>
            <a:r>
              <a:rPr lang="zh-TW" altLang="en-US" baseline="0" dirty="0" smtClean="0"/>
              <a:t> 的意象</a:t>
            </a:r>
            <a:endParaRPr lang="en-US" altLang="zh-TW" baseline="0" dirty="0" smtClean="0"/>
          </a:p>
          <a:p>
            <a:r>
              <a:rPr lang="zh-TW" altLang="en-US" baseline="0" dirty="0" smtClean="0"/>
              <a:t>以右邊為例，就是這隻牛不論變形成什麼，都要能看得出來是牛</a:t>
            </a:r>
            <a:endParaRPr lang="en-US" altLang="zh-TW" dirty="0" smtClean="0"/>
          </a:p>
          <a:p>
            <a:endParaRPr lang="en-US" altLang="zh-TW" dirty="0" smtClean="0"/>
          </a:p>
          <a:p>
            <a:endParaRPr lang="en-US" altLang="zh-TW" dirty="0" smtClean="0"/>
          </a:p>
          <a:p>
            <a:r>
              <a:rPr lang="zh-TW" altLang="en-US" dirty="0" smtClean="0"/>
              <a:t>在實作上，</a:t>
            </a:r>
            <a:endParaRPr lang="en-US" altLang="zh-TW" dirty="0" smtClean="0"/>
          </a:p>
          <a:p>
            <a:r>
              <a:rPr lang="zh-TW" altLang="en-US" dirty="0" smtClean="0"/>
              <a:t>我們把 </a:t>
            </a:r>
            <a:r>
              <a:rPr lang="en-US" altLang="zh-TW" dirty="0" smtClean="0"/>
              <a:t>texture</a:t>
            </a:r>
            <a:r>
              <a:rPr lang="en-US" altLang="zh-TW" baseline="0" dirty="0" smtClean="0"/>
              <a:t> pattern</a:t>
            </a:r>
            <a:r>
              <a:rPr lang="zh-TW" altLang="en-US" baseline="0" dirty="0" smtClean="0"/>
              <a:t> 的形狀，和 </a:t>
            </a:r>
            <a:r>
              <a:rPr lang="en-US" altLang="zh-TW" baseline="0" dirty="0" smtClean="0"/>
              <a:t>texture</a:t>
            </a:r>
            <a:r>
              <a:rPr lang="zh-TW" altLang="en-US" baseline="0" dirty="0" smtClean="0"/>
              <a:t> </a:t>
            </a:r>
            <a:r>
              <a:rPr lang="en-US" altLang="zh-TW" baseline="0" dirty="0" smtClean="0"/>
              <a:t>pattern</a:t>
            </a:r>
            <a:r>
              <a:rPr lang="zh-TW" altLang="en-US" baseline="0" dirty="0" smtClean="0"/>
              <a:t> 之間的關係視為</a:t>
            </a:r>
            <a:r>
              <a:rPr lang="zh-TW" altLang="en-US" dirty="0" smtClean="0"/>
              <a:t> </a:t>
            </a:r>
            <a:r>
              <a:rPr lang="en-US" altLang="zh-TW" dirty="0" smtClean="0"/>
              <a:t>style</a:t>
            </a:r>
            <a:r>
              <a:rPr lang="en-US" altLang="zh-TW" baseline="0" dirty="0" smtClean="0"/>
              <a:t> part</a:t>
            </a:r>
            <a:r>
              <a:rPr lang="zh-TW" altLang="en-US" baseline="0" dirty="0" smtClean="0"/>
              <a:t> 的特色</a:t>
            </a:r>
            <a:endParaRPr lang="en-US" altLang="zh-TW" dirty="0" smtClean="0"/>
          </a:p>
          <a:p>
            <a:r>
              <a:rPr lang="zh-TW" altLang="en-US" dirty="0" smtClean="0"/>
              <a:t>所以我們在找 </a:t>
            </a:r>
            <a:r>
              <a:rPr lang="en-US" altLang="zh-TW" dirty="0" smtClean="0"/>
              <a:t>correspondence</a:t>
            </a:r>
            <a:r>
              <a:rPr lang="zh-TW" altLang="en-US" dirty="0" smtClean="0"/>
              <a:t> 的過程中</a:t>
            </a:r>
            <a:endParaRPr lang="en-US" altLang="zh-TW" dirty="0" smtClean="0"/>
          </a:p>
          <a:p>
            <a:r>
              <a:rPr lang="zh-TW" altLang="en-US" dirty="0" smtClean="0"/>
              <a:t>要儘量</a:t>
            </a:r>
            <a:r>
              <a:rPr lang="zh-TW" altLang="en-US" baseline="0" dirty="0" smtClean="0"/>
              <a:t>維持 </a:t>
            </a:r>
            <a:r>
              <a:rPr lang="en-US" altLang="zh-TW" baseline="0" dirty="0" smtClean="0"/>
              <a:t>texture</a:t>
            </a:r>
            <a:r>
              <a:rPr lang="zh-TW" altLang="en-US" baseline="0" dirty="0" smtClean="0"/>
              <a:t> </a:t>
            </a:r>
            <a:r>
              <a:rPr lang="en-US" altLang="zh-TW" baseline="0" dirty="0" smtClean="0"/>
              <a:t>pattern</a:t>
            </a:r>
            <a:r>
              <a:rPr lang="zh-TW" altLang="en-US" baseline="0" dirty="0" smtClean="0"/>
              <a:t> 的形狀、</a:t>
            </a:r>
            <a:r>
              <a:rPr lang="en-US" altLang="zh-TW" baseline="0" dirty="0" smtClean="0"/>
              <a:t>texture</a:t>
            </a:r>
            <a:r>
              <a:rPr lang="zh-TW" altLang="en-US" baseline="0" dirty="0" smtClean="0"/>
              <a:t> </a:t>
            </a:r>
            <a:r>
              <a:rPr lang="en-US" altLang="zh-TW" baseline="0" dirty="0" smtClean="0"/>
              <a:t>pattern</a:t>
            </a:r>
            <a:r>
              <a:rPr lang="zh-TW" altLang="en-US" baseline="0" dirty="0" smtClean="0"/>
              <a:t>之間的關係、藉此來</a:t>
            </a:r>
            <a:r>
              <a:rPr lang="zh-TW" altLang="en-US" dirty="0" smtClean="0"/>
              <a:t>維持 </a:t>
            </a:r>
            <a:r>
              <a:rPr lang="en-US" altLang="zh-TW" dirty="0" smtClean="0"/>
              <a:t>style</a:t>
            </a:r>
            <a:r>
              <a:rPr lang="en-US" altLang="zh-TW" baseline="0" dirty="0" smtClean="0"/>
              <a:t> part</a:t>
            </a:r>
            <a:r>
              <a:rPr lang="zh-TW" altLang="en-US" baseline="0" dirty="0" smtClean="0"/>
              <a:t> 的特色</a:t>
            </a:r>
            <a:endParaRPr lang="en-US" altLang="zh-TW" dirty="0" smtClean="0"/>
          </a:p>
          <a:p>
            <a:endParaRPr lang="en-US" altLang="zh-TW" dirty="0" smtClean="0"/>
          </a:p>
          <a:p>
            <a:endParaRPr lang="en-US" altLang="zh-TW" dirty="0" smtClean="0"/>
          </a:p>
          <a:p>
            <a:r>
              <a:rPr lang="zh-TW" altLang="en-US" dirty="0" smtClean="0"/>
              <a:t>所以方法上，主要的概念是，利用先前</a:t>
            </a:r>
            <a:r>
              <a:rPr lang="en-US" altLang="zh-TW" dirty="0" smtClean="0"/>
              <a:t>preprocessing</a:t>
            </a:r>
            <a:r>
              <a:rPr lang="zh-TW" altLang="en-US" dirty="0" smtClean="0"/>
              <a:t>算出來的</a:t>
            </a:r>
            <a:r>
              <a:rPr lang="en-US" altLang="zh-TW" dirty="0" smtClean="0"/>
              <a:t>features</a:t>
            </a:r>
          </a:p>
          <a:p>
            <a:r>
              <a:rPr lang="zh-TW" altLang="en-US" dirty="0" smtClean="0"/>
              <a:t>也就是在</a:t>
            </a:r>
            <a:r>
              <a:rPr lang="en-US" altLang="zh-TW" dirty="0" smtClean="0"/>
              <a:t>model</a:t>
            </a:r>
            <a:r>
              <a:rPr lang="zh-TW" altLang="en-US" dirty="0" smtClean="0"/>
              <a:t>上的特徵點，來計算</a:t>
            </a:r>
            <a:r>
              <a:rPr lang="en-US" altLang="zh-TW" dirty="0" smtClean="0"/>
              <a:t>correspondence</a:t>
            </a:r>
          </a:p>
          <a:p>
            <a:r>
              <a:rPr lang="zh-TW" altLang="en-US" dirty="0" smtClean="0"/>
              <a:t>所以，在接下來的步驟</a:t>
            </a:r>
            <a:endParaRPr lang="en-US" altLang="zh-TW" dirty="0" smtClean="0"/>
          </a:p>
          <a:p>
            <a:r>
              <a:rPr lang="zh-TW" altLang="en-US" dirty="0" smtClean="0"/>
              <a:t>對於在 </a:t>
            </a:r>
            <a:r>
              <a:rPr lang="en-US" altLang="zh-TW" dirty="0" smtClean="0"/>
              <a:t>style part</a:t>
            </a:r>
            <a:r>
              <a:rPr lang="zh-TW" altLang="en-US" dirty="0" smtClean="0"/>
              <a:t> 上的每一個特徵點，我們都會在 </a:t>
            </a:r>
            <a:r>
              <a:rPr lang="en-US" altLang="zh-TW" dirty="0" smtClean="0"/>
              <a:t>base part </a:t>
            </a:r>
            <a:r>
              <a:rPr lang="zh-TW" altLang="en-US" dirty="0" smtClean="0"/>
              <a:t>替它找一個相對應的對應點</a:t>
            </a:r>
            <a:endParaRPr lang="en-US" altLang="zh-TW" dirty="0" smtClean="0"/>
          </a:p>
          <a:p>
            <a:r>
              <a:rPr lang="zh-TW" altLang="en-US" dirty="0" smtClean="0"/>
              <a:t>這樣就完成了找 </a:t>
            </a:r>
            <a:r>
              <a:rPr lang="en-US" altLang="zh-TW" dirty="0" smtClean="0"/>
              <a:t>Correspondence</a:t>
            </a:r>
          </a:p>
          <a:p>
            <a:r>
              <a:rPr lang="zh-TW" altLang="en-US" dirty="0" smtClean="0"/>
              <a:t>接下來我將一步一步的解釋如何找 </a:t>
            </a:r>
            <a:r>
              <a:rPr lang="en-US" altLang="zh-TW" dirty="0" smtClean="0"/>
              <a:t>Correspondence</a:t>
            </a:r>
          </a:p>
          <a:p>
            <a:endParaRPr lang="en-US" altLang="zh-TW" dirty="0" smtClean="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63</a:t>
            </a:fld>
            <a:endParaRPr lang="zh-TW" altLang="en-US"/>
          </a:p>
        </p:txBody>
      </p:sp>
    </p:spTree>
    <p:extLst>
      <p:ext uri="{BB962C8B-B14F-4D97-AF65-F5344CB8AC3E}">
        <p14:creationId xmlns:p14="http://schemas.microsoft.com/office/powerpoint/2010/main" val="228952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So, we summarize</a:t>
            </a:r>
            <a:r>
              <a:rPr lang="en-US" altLang="zh-TW" baseline="0" dirty="0" smtClean="0"/>
              <a:t> the issues to be solved</a:t>
            </a:r>
            <a:r>
              <a:rPr lang="en-US" altLang="zh-TW" dirty="0" smtClean="0"/>
              <a:t> as follow:</a:t>
            </a:r>
          </a:p>
          <a:p>
            <a:r>
              <a:rPr lang="en-US" altLang="zh-TW" dirty="0" smtClean="0"/>
              <a:t>Not entire model is operated. Which component will be operated?</a:t>
            </a:r>
          </a:p>
          <a:p>
            <a:r>
              <a:rPr lang="en-US" altLang="zh-TW" dirty="0" smtClean="0"/>
              <a:t>Which component will be attached?</a:t>
            </a:r>
          </a:p>
          <a:p>
            <a:r>
              <a:rPr lang="en-US" altLang="zh-TW" dirty="0" smtClean="0"/>
              <a:t>Which component will be mixed?</a:t>
            </a:r>
          </a:p>
          <a:p>
            <a:r>
              <a:rPr lang="en-US" altLang="zh-TW" dirty="0" smtClean="0"/>
              <a:t>How to mix? We</a:t>
            </a:r>
            <a:r>
              <a:rPr lang="en-US" altLang="zh-TW" baseline="0" dirty="0" smtClean="0"/>
              <a:t> use</a:t>
            </a:r>
            <a:r>
              <a:rPr lang="en-US" altLang="zh-TW" dirty="0" smtClean="0"/>
              <a:t> morphing technique in this paper.</a:t>
            </a:r>
          </a:p>
          <a:p>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6</a:t>
            </a:fld>
            <a:endParaRPr lang="zh-TW" altLang="en-US"/>
          </a:p>
        </p:txBody>
      </p:sp>
    </p:spTree>
    <p:extLst>
      <p:ext uri="{BB962C8B-B14F-4D97-AF65-F5344CB8AC3E}">
        <p14:creationId xmlns:p14="http://schemas.microsoft.com/office/powerpoint/2010/main" val="1815685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Based on the observations,</a:t>
            </a:r>
            <a:r>
              <a:rPr lang="en-US" altLang="zh-TW" baseline="0" dirty="0" smtClean="0"/>
              <a:t> we design the system flow as follow.</a:t>
            </a:r>
          </a:p>
          <a:p>
            <a:r>
              <a:rPr lang="en-US" altLang="zh-TW" baseline="0" dirty="0" smtClean="0"/>
              <a:t>Here is input models.</a:t>
            </a:r>
          </a:p>
          <a:p>
            <a:r>
              <a:rPr lang="en-US" altLang="zh-TW" baseline="0" dirty="0" smtClean="0"/>
              <a:t>The first step is preprocessing. We extract some information in this step.</a:t>
            </a:r>
          </a:p>
          <a:p>
            <a:r>
              <a:rPr lang="en-US" altLang="zh-TW" baseline="0" dirty="0" smtClean="0"/>
              <a:t>The second step is topology blending. Here we decide which components will be mixed and be attached.</a:t>
            </a:r>
          </a:p>
          <a:p>
            <a:r>
              <a:rPr lang="en-US" altLang="zh-TW" baseline="0" dirty="0" smtClean="0"/>
              <a:t>The third step is surface blending. We geometrically and texturally blend two input models in this step.</a:t>
            </a:r>
          </a:p>
          <a:p>
            <a:r>
              <a:rPr lang="en-US" altLang="zh-TW" baseline="0" dirty="0" smtClean="0"/>
              <a:t>I will explain each step in the following slides.</a:t>
            </a:r>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7</a:t>
            </a:fld>
            <a:endParaRPr lang="zh-TW" altLang="en-US"/>
          </a:p>
        </p:txBody>
      </p:sp>
    </p:spTree>
    <p:extLst>
      <p:ext uri="{BB962C8B-B14F-4D97-AF65-F5344CB8AC3E}">
        <p14:creationId xmlns:p14="http://schemas.microsoft.com/office/powerpoint/2010/main" val="3738590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preprocessing</a:t>
            </a:r>
            <a:r>
              <a:rPr lang="en-US" altLang="zh-TW" baseline="0" dirty="0" smtClean="0"/>
              <a:t> step, we extract some information from input models.</a:t>
            </a:r>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8</a:t>
            </a:fld>
            <a:endParaRPr lang="zh-TW" altLang="en-US"/>
          </a:p>
        </p:txBody>
      </p:sp>
    </p:spTree>
    <p:extLst>
      <p:ext uri="{BB962C8B-B14F-4D97-AF65-F5344CB8AC3E}">
        <p14:creationId xmlns:p14="http://schemas.microsoft.com/office/powerpoint/2010/main" val="78036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After preprocessing,</a:t>
            </a:r>
            <a:r>
              <a:rPr lang="en-US" altLang="zh-TW" baseline="0" dirty="0" smtClean="0"/>
              <a:t> the next step is topology blending.</a:t>
            </a:r>
          </a:p>
          <a:p>
            <a:r>
              <a:rPr lang="en-US" altLang="zh-TW" baseline="0" dirty="0" smtClean="0"/>
              <a:t>This step will decide which part will be operated.</a:t>
            </a:r>
          </a:p>
          <a:p>
            <a:r>
              <a:rPr lang="en-US" altLang="zh-TW" dirty="0" smtClean="0"/>
              <a:t>We represent the combination</a:t>
            </a:r>
            <a:r>
              <a:rPr lang="en-US" altLang="zh-TW" baseline="0" dirty="0" smtClean="0"/>
              <a:t> information as an operational vector.</a:t>
            </a:r>
          </a:p>
          <a:p>
            <a:r>
              <a:rPr lang="en-US" altLang="zh-TW" baseline="0" dirty="0" smtClean="0"/>
              <a:t>And then, an operational vector can be converted to a merged graph.</a:t>
            </a:r>
          </a:p>
          <a:p>
            <a:r>
              <a:rPr lang="en-US" altLang="zh-TW" baseline="0" dirty="0" smtClean="0"/>
              <a:t>A merged graph can represent a blended model in our system.</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17C31F6-E1E9-48C9-8937-A2F7C4B13D8C}" type="slidenum">
              <a:rPr lang="zh-TW" altLang="en-US" smtClean="0"/>
              <a:t>9</a:t>
            </a:fld>
            <a:endParaRPr lang="zh-TW" altLang="en-US"/>
          </a:p>
        </p:txBody>
      </p:sp>
    </p:spTree>
    <p:extLst>
      <p:ext uri="{BB962C8B-B14F-4D97-AF65-F5344CB8AC3E}">
        <p14:creationId xmlns:p14="http://schemas.microsoft.com/office/powerpoint/2010/main" val="1005105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8E6D5384-778E-4AA2-B039-F99270408ACD}" type="datetime1">
              <a:rPr lang="zh-TW" altLang="en-US" smtClean="0"/>
              <a:t>2017/10/23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F12B5DC-1500-4996-8CAD-A261D81F1CD2}" type="slidenum">
              <a:rPr lang="zh-TW" altLang="en-US" smtClean="0"/>
              <a:t>‹#›</a:t>
            </a:fld>
            <a:endParaRPr lang="zh-TW" altLang="en-US"/>
          </a:p>
        </p:txBody>
      </p:sp>
    </p:spTree>
    <p:extLst>
      <p:ext uri="{BB962C8B-B14F-4D97-AF65-F5344CB8AC3E}">
        <p14:creationId xmlns:p14="http://schemas.microsoft.com/office/powerpoint/2010/main" val="9957203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19D00FD-A9E8-4555-9C36-C1FA70C0623D}" type="datetime1">
              <a:rPr lang="zh-TW" altLang="en-US" smtClean="0"/>
              <a:t>2017/10/23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F12B5DC-1500-4996-8CAD-A261D81F1CD2}" type="slidenum">
              <a:rPr lang="zh-TW" altLang="en-US" smtClean="0"/>
              <a:t>‹#›</a:t>
            </a:fld>
            <a:endParaRPr lang="zh-TW" altLang="en-US"/>
          </a:p>
        </p:txBody>
      </p:sp>
    </p:spTree>
    <p:extLst>
      <p:ext uri="{BB962C8B-B14F-4D97-AF65-F5344CB8AC3E}">
        <p14:creationId xmlns:p14="http://schemas.microsoft.com/office/powerpoint/2010/main" val="3340448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F52EAE36-A390-4DC0-AD29-C0246362A59F}" type="datetime1">
              <a:rPr lang="zh-TW" altLang="en-US" smtClean="0"/>
              <a:t>2017/10/23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F12B5DC-1500-4996-8CAD-A261D81F1CD2}" type="slidenum">
              <a:rPr lang="zh-TW" altLang="en-US" smtClean="0"/>
              <a:t>‹#›</a:t>
            </a:fld>
            <a:endParaRPr lang="zh-TW" altLang="en-US"/>
          </a:p>
        </p:txBody>
      </p:sp>
    </p:spTree>
    <p:extLst>
      <p:ext uri="{BB962C8B-B14F-4D97-AF65-F5344CB8AC3E}">
        <p14:creationId xmlns:p14="http://schemas.microsoft.com/office/powerpoint/2010/main" val="348152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28650" y="-634"/>
            <a:ext cx="7886700" cy="1325563"/>
          </a:xfrm>
        </p:spPr>
        <p:txBody>
          <a:bodyPr/>
          <a:lstStyle>
            <a:lvl1pPr>
              <a:defRPr b="1">
                <a:solidFill>
                  <a:srgbClr val="0070C0"/>
                </a:solidFill>
                <a:latin typeface="Segoe UI" panose="020B0502040204020203" pitchFamily="34" charset="0"/>
                <a:cs typeface="Segoe UI" panose="020B0502040204020203" pitchFamily="34" charset="0"/>
              </a:defRPr>
            </a:lvl1pPr>
          </a:lstStyle>
          <a:p>
            <a:r>
              <a:rPr lang="zh-TW" altLang="en-US" dirty="0" smtClean="0"/>
              <a:t>按一下以編輯母片標題樣式</a:t>
            </a:r>
            <a:endParaRPr lang="en-US" dirty="0"/>
          </a:p>
        </p:txBody>
      </p:sp>
      <p:sp>
        <p:nvSpPr>
          <p:cNvPr id="3" name="Content Placeholder 2"/>
          <p:cNvSpPr>
            <a:spLocks noGrp="1"/>
          </p:cNvSpPr>
          <p:nvPr>
            <p:ph idx="1"/>
          </p:nvPr>
        </p:nvSpPr>
        <p:spPr>
          <a:xfrm>
            <a:off x="628650" y="1473200"/>
            <a:ext cx="7886700" cy="47037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6" name="Slide Number Placeholder 5"/>
          <p:cNvSpPr>
            <a:spLocks noGrp="1"/>
          </p:cNvSpPr>
          <p:nvPr>
            <p:ph type="sldNum" sz="quarter" idx="12"/>
          </p:nvPr>
        </p:nvSpPr>
        <p:spPr>
          <a:xfrm>
            <a:off x="628650" y="6356351"/>
            <a:ext cx="2057400" cy="365125"/>
          </a:xfrm>
        </p:spPr>
        <p:txBody>
          <a:bodyPr/>
          <a:lstStyle>
            <a:lvl1pPr algn="l">
              <a:defRPr/>
            </a:lvl1pPr>
          </a:lstStyle>
          <a:p>
            <a:fld id="{6F12B5DC-1500-4996-8CAD-A261D81F1CD2}" type="slidenum">
              <a:rPr lang="zh-TW" altLang="en-US" smtClean="0"/>
              <a:pPr/>
              <a:t>‹#›</a:t>
            </a:fld>
            <a:endParaRPr lang="zh-TW" altLang="en-US" dirty="0"/>
          </a:p>
        </p:txBody>
      </p:sp>
    </p:spTree>
    <p:extLst>
      <p:ext uri="{BB962C8B-B14F-4D97-AF65-F5344CB8AC3E}">
        <p14:creationId xmlns:p14="http://schemas.microsoft.com/office/powerpoint/2010/main" val="38244005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03CC5154-52D6-4B8B-B7E9-475BF02D4CC8}" type="datetime1">
              <a:rPr lang="zh-TW" altLang="en-US" smtClean="0"/>
              <a:t>2017/10/23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F12B5DC-1500-4996-8CAD-A261D81F1CD2}" type="slidenum">
              <a:rPr lang="zh-TW" altLang="en-US" smtClean="0"/>
              <a:t>‹#›</a:t>
            </a:fld>
            <a:endParaRPr lang="zh-TW" altLang="en-US"/>
          </a:p>
        </p:txBody>
      </p:sp>
    </p:spTree>
    <p:extLst>
      <p:ext uri="{BB962C8B-B14F-4D97-AF65-F5344CB8AC3E}">
        <p14:creationId xmlns:p14="http://schemas.microsoft.com/office/powerpoint/2010/main" val="36156714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AF4D2F2D-588E-4140-A5B1-ED8592BCE6F9}" type="datetime1">
              <a:rPr lang="zh-TW" altLang="en-US" smtClean="0"/>
              <a:t>2017/10/23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F12B5DC-1500-4996-8CAD-A261D81F1CD2}" type="slidenum">
              <a:rPr lang="zh-TW" altLang="en-US" smtClean="0"/>
              <a:t>‹#›</a:t>
            </a:fld>
            <a:endParaRPr lang="zh-TW" altLang="en-US"/>
          </a:p>
        </p:txBody>
      </p:sp>
    </p:spTree>
    <p:extLst>
      <p:ext uri="{BB962C8B-B14F-4D97-AF65-F5344CB8AC3E}">
        <p14:creationId xmlns:p14="http://schemas.microsoft.com/office/powerpoint/2010/main" val="3058533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133A2C47-98D3-4860-B002-B2159CAAEB61}" type="datetime1">
              <a:rPr lang="zh-TW" altLang="en-US" smtClean="0"/>
              <a:t>2017/10/23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F12B5DC-1500-4996-8CAD-A261D81F1CD2}" type="slidenum">
              <a:rPr lang="zh-TW" altLang="en-US" smtClean="0"/>
              <a:t>‹#›</a:t>
            </a:fld>
            <a:endParaRPr lang="zh-TW" altLang="en-US"/>
          </a:p>
        </p:txBody>
      </p:sp>
    </p:spTree>
    <p:extLst>
      <p:ext uri="{BB962C8B-B14F-4D97-AF65-F5344CB8AC3E}">
        <p14:creationId xmlns:p14="http://schemas.microsoft.com/office/powerpoint/2010/main" val="4192191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E5F7741-0E54-461B-9AE3-831DDD228BEF}" type="datetime1">
              <a:rPr lang="zh-TW" altLang="en-US" smtClean="0"/>
              <a:t>2017/10/23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F12B5DC-1500-4996-8CAD-A261D81F1CD2}" type="slidenum">
              <a:rPr lang="zh-TW" altLang="en-US" smtClean="0"/>
              <a:t>‹#›</a:t>
            </a:fld>
            <a:endParaRPr lang="zh-TW" altLang="en-US"/>
          </a:p>
        </p:txBody>
      </p:sp>
    </p:spTree>
    <p:extLst>
      <p:ext uri="{BB962C8B-B14F-4D97-AF65-F5344CB8AC3E}">
        <p14:creationId xmlns:p14="http://schemas.microsoft.com/office/powerpoint/2010/main" val="1664943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D61857-E676-485E-ACBC-7E2CA85E0061}" type="datetime1">
              <a:rPr lang="zh-TW" altLang="en-US" smtClean="0"/>
              <a:t>2017/10/23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F12B5DC-1500-4996-8CAD-A261D81F1CD2}" type="slidenum">
              <a:rPr lang="zh-TW" altLang="en-US" smtClean="0"/>
              <a:t>‹#›</a:t>
            </a:fld>
            <a:endParaRPr lang="zh-TW" altLang="en-US"/>
          </a:p>
        </p:txBody>
      </p:sp>
    </p:spTree>
    <p:extLst>
      <p:ext uri="{BB962C8B-B14F-4D97-AF65-F5344CB8AC3E}">
        <p14:creationId xmlns:p14="http://schemas.microsoft.com/office/powerpoint/2010/main" val="185887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58EA781-B297-4C22-867D-9960EA18A001}" type="datetime1">
              <a:rPr lang="zh-TW" altLang="en-US" smtClean="0"/>
              <a:t>2017/10/23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F12B5DC-1500-4996-8CAD-A261D81F1CD2}" type="slidenum">
              <a:rPr lang="zh-TW" altLang="en-US" smtClean="0"/>
              <a:t>‹#›</a:t>
            </a:fld>
            <a:endParaRPr lang="zh-TW" altLang="en-US"/>
          </a:p>
        </p:txBody>
      </p:sp>
    </p:spTree>
    <p:extLst>
      <p:ext uri="{BB962C8B-B14F-4D97-AF65-F5344CB8AC3E}">
        <p14:creationId xmlns:p14="http://schemas.microsoft.com/office/powerpoint/2010/main" val="3792454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944D26D-021C-4B72-8464-C8E1D56E60DF}" type="datetime1">
              <a:rPr lang="zh-TW" altLang="en-US" smtClean="0"/>
              <a:t>2017/10/23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F12B5DC-1500-4996-8CAD-A261D81F1CD2}" type="slidenum">
              <a:rPr lang="zh-TW" altLang="en-US" smtClean="0"/>
              <a:t>‹#›</a:t>
            </a:fld>
            <a:endParaRPr lang="zh-TW" altLang="en-US"/>
          </a:p>
        </p:txBody>
      </p:sp>
    </p:spTree>
    <p:extLst>
      <p:ext uri="{BB962C8B-B14F-4D97-AF65-F5344CB8AC3E}">
        <p14:creationId xmlns:p14="http://schemas.microsoft.com/office/powerpoint/2010/main" val="1337791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AD253-B446-4BDC-963F-FD9960932A9B}" type="datetime1">
              <a:rPr lang="zh-TW" altLang="en-US" smtClean="0"/>
              <a:t>2017/10/23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12B5DC-1500-4996-8CAD-A261D81F1CD2}" type="slidenum">
              <a:rPr lang="zh-TW" altLang="en-US" smtClean="0"/>
              <a:t>‹#›</a:t>
            </a:fld>
            <a:endParaRPr lang="zh-TW" altLang="en-US"/>
          </a:p>
        </p:txBody>
      </p:sp>
    </p:spTree>
    <p:extLst>
      <p:ext uri="{BB962C8B-B14F-4D97-AF65-F5344CB8AC3E}">
        <p14:creationId xmlns:p14="http://schemas.microsoft.com/office/powerpoint/2010/main" val="834408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63.png"/><Relationship Id="rId21" Type="http://schemas.openxmlformats.org/officeDocument/2006/relationships/image" Target="../media/image58.png"/><Relationship Id="rId34" Type="http://schemas.openxmlformats.org/officeDocument/2006/relationships/image" Target="../media/image50.png"/><Relationship Id="rId42" Type="http://schemas.openxmlformats.org/officeDocument/2006/relationships/image" Target="../media/image65.png"/><Relationship Id="rId7"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60.png"/><Relationship Id="rId41"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5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61.png"/><Relationship Id="rId40" Type="http://schemas.openxmlformats.org/officeDocument/2006/relationships/image" Target="../media/image64.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16.png"/><Relationship Id="rId4" Type="http://schemas.microsoft.com/office/2007/relationships/hdphoto" Target="../media/hdphoto3.wdp"/><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microsoft.com/office/2007/relationships/hdphoto" Target="../media/hdphoto4.wdp"/><Relationship Id="rId8" Type="http://schemas.openxmlformats.org/officeDocument/2006/relationships/image" Target="../media/image24.png"/><Relationship Id="rId3" Type="http://schemas.openxmlformats.org/officeDocument/2006/relationships/image" Target="../media/image56.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59.png"/><Relationship Id="rId33" Type="http://schemas.openxmlformats.org/officeDocument/2006/relationships/image" Target="../media/image49.png"/><Relationship Id="rId38" Type="http://schemas.openxmlformats.org/officeDocument/2006/relationships/image" Target="../media/image6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71.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gi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18" Type="http://schemas.microsoft.com/office/2007/relationships/hdphoto" Target="../media/hdphoto9.wdp"/><Relationship Id="rId3" Type="http://schemas.openxmlformats.org/officeDocument/2006/relationships/image" Target="../media/image102.png"/><Relationship Id="rId7" Type="http://schemas.microsoft.com/office/2007/relationships/hdphoto" Target="../media/hdphoto2.wdp"/><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33.xml"/><Relationship Id="rId16" Type="http://schemas.microsoft.com/office/2007/relationships/hdphoto" Target="../media/hdphoto8.wdp"/><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5" Type="http://schemas.openxmlformats.org/officeDocument/2006/relationships/image" Target="../media/image109.png"/><Relationship Id="rId10" Type="http://schemas.openxmlformats.org/officeDocument/2006/relationships/image" Target="../media/image105.png"/><Relationship Id="rId4" Type="http://schemas.microsoft.com/office/2007/relationships/hdphoto" Target="../media/hdphoto7.wdp"/><Relationship Id="rId9" Type="http://schemas.openxmlformats.org/officeDocument/2006/relationships/image" Target="../media/image104.png"/><Relationship Id="rId1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8.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3" Type="http://schemas.openxmlformats.org/officeDocument/2006/relationships/image" Target="../media/image132.png"/><Relationship Id="rId18" Type="http://schemas.openxmlformats.org/officeDocument/2006/relationships/image" Target="../media/image137.png"/><Relationship Id="rId26" Type="http://schemas.openxmlformats.org/officeDocument/2006/relationships/image" Target="../media/image145.png"/><Relationship Id="rId39" Type="http://schemas.openxmlformats.org/officeDocument/2006/relationships/image" Target="../media/image56.png"/><Relationship Id="rId21" Type="http://schemas.openxmlformats.org/officeDocument/2006/relationships/image" Target="../media/image140.png"/><Relationship Id="rId34" Type="http://schemas.openxmlformats.org/officeDocument/2006/relationships/image" Target="../media/image153.png"/><Relationship Id="rId42" Type="http://schemas.microsoft.com/office/2007/relationships/hdphoto" Target="../media/hdphoto4.wdp"/><Relationship Id="rId7" Type="http://schemas.openxmlformats.org/officeDocument/2006/relationships/image" Target="../media/image126.png"/><Relationship Id="rId2" Type="http://schemas.openxmlformats.org/officeDocument/2006/relationships/notesSlide" Target="../notesSlides/notesSlide50.xml"/><Relationship Id="rId16" Type="http://schemas.openxmlformats.org/officeDocument/2006/relationships/image" Target="../media/image135.png"/><Relationship Id="rId20" Type="http://schemas.openxmlformats.org/officeDocument/2006/relationships/image" Target="../media/image139.png"/><Relationship Id="rId29" Type="http://schemas.openxmlformats.org/officeDocument/2006/relationships/image" Target="../media/image148.png"/><Relationship Id="rId41"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3.png"/><Relationship Id="rId32" Type="http://schemas.openxmlformats.org/officeDocument/2006/relationships/image" Target="../media/image151.png"/><Relationship Id="rId37" Type="http://schemas.openxmlformats.org/officeDocument/2006/relationships/image" Target="../media/image156.png"/><Relationship Id="rId40" Type="http://schemas.microsoft.com/office/2007/relationships/hdphoto" Target="../media/hdphoto3.wdp"/><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7.png"/><Relationship Id="rId36" Type="http://schemas.openxmlformats.org/officeDocument/2006/relationships/image" Target="../media/image155.png"/><Relationship Id="rId10" Type="http://schemas.openxmlformats.org/officeDocument/2006/relationships/image" Target="../media/image129.png"/><Relationship Id="rId19" Type="http://schemas.openxmlformats.org/officeDocument/2006/relationships/image" Target="../media/image138.png"/><Relationship Id="rId31" Type="http://schemas.openxmlformats.org/officeDocument/2006/relationships/image" Target="../media/image150.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6.png"/><Relationship Id="rId30" Type="http://schemas.openxmlformats.org/officeDocument/2006/relationships/image" Target="../media/image149.png"/><Relationship Id="rId35" Type="http://schemas.openxmlformats.org/officeDocument/2006/relationships/image" Target="../media/image154.png"/><Relationship Id="rId8" Type="http://schemas.openxmlformats.org/officeDocument/2006/relationships/image" Target="../media/image127.png"/><Relationship Id="rId3" Type="http://schemas.openxmlformats.org/officeDocument/2006/relationships/image" Target="../media/image122.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4.png"/><Relationship Id="rId33" Type="http://schemas.openxmlformats.org/officeDocument/2006/relationships/image" Target="../media/image152.png"/><Relationship Id="rId38" Type="http://schemas.openxmlformats.org/officeDocument/2006/relationships/image" Target="../media/image15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4.png"/><Relationship Id="rId18" Type="http://schemas.microsoft.com/office/2007/relationships/hdphoto" Target="../media/hdphoto15.wdp"/><Relationship Id="rId3" Type="http://schemas.openxmlformats.org/officeDocument/2006/relationships/image" Target="../media/image158.png"/><Relationship Id="rId7" Type="http://schemas.microsoft.com/office/2007/relationships/hdphoto" Target="../media/hdphoto11.wdp"/><Relationship Id="rId12" Type="http://schemas.microsoft.com/office/2007/relationships/hdphoto" Target="../media/hdphoto13.wdp"/><Relationship Id="rId17" Type="http://schemas.openxmlformats.org/officeDocument/2006/relationships/image" Target="../media/image167.png"/><Relationship Id="rId2" Type="http://schemas.openxmlformats.org/officeDocument/2006/relationships/notesSlide" Target="../notesSlides/notesSlide51.xml"/><Relationship Id="rId16" Type="http://schemas.openxmlformats.org/officeDocument/2006/relationships/image" Target="../media/image166.png"/><Relationship Id="rId20" Type="http://schemas.microsoft.com/office/2007/relationships/hdphoto" Target="../media/hdphoto16.wdp"/><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3.png"/><Relationship Id="rId5" Type="http://schemas.microsoft.com/office/2007/relationships/hdphoto" Target="../media/hdphoto10.wdp"/><Relationship Id="rId15" Type="http://schemas.openxmlformats.org/officeDocument/2006/relationships/image" Target="../media/image165.png"/><Relationship Id="rId10" Type="http://schemas.microsoft.com/office/2007/relationships/hdphoto" Target="../media/hdphoto12.wdp"/><Relationship Id="rId19" Type="http://schemas.openxmlformats.org/officeDocument/2006/relationships/image" Target="../media/image168.png"/><Relationship Id="rId4" Type="http://schemas.openxmlformats.org/officeDocument/2006/relationships/image" Target="../media/image159.png"/><Relationship Id="rId9" Type="http://schemas.openxmlformats.org/officeDocument/2006/relationships/image" Target="../media/image162.png"/><Relationship Id="rId14" Type="http://schemas.microsoft.com/office/2007/relationships/hdphoto" Target="../media/hdphoto14.wdp"/></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3.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microsoft.com/office/2007/relationships/hdphoto" Target="../media/hdphoto2.wdp"/><Relationship Id="rId2" Type="http://schemas.openxmlformats.org/officeDocument/2006/relationships/notesSlide" Target="../notesSlides/notesSlide8.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13.png"/><Relationship Id="rId40" Type="http://schemas.openxmlformats.org/officeDocument/2006/relationships/image" Target="../media/image54.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24.png"/><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90870" y="1532736"/>
            <a:ext cx="9053130" cy="1435002"/>
          </a:xfrm>
        </p:spPr>
        <p:txBody>
          <a:bodyPr>
            <a:noAutofit/>
          </a:bodyPr>
          <a:lstStyle/>
          <a:p>
            <a:r>
              <a:rPr lang="en-US" altLang="zh-TW" sz="4400" b="1" dirty="0">
                <a:solidFill>
                  <a:srgbClr val="0070C0"/>
                </a:solidFill>
                <a:latin typeface="Segoe UI" panose="020B0502040204020203" pitchFamily="34" charset="0"/>
                <a:cs typeface="Segoe UI" panose="020B0502040204020203" pitchFamily="34" charset="0"/>
              </a:rPr>
              <a:t>Geometric and Textural Blending for 3D Model Stylization</a:t>
            </a:r>
            <a:endParaRPr lang="zh-TW" altLang="en-US" sz="2400" b="1" dirty="0">
              <a:solidFill>
                <a:srgbClr val="0070C0"/>
              </a:solidFill>
              <a:latin typeface="Segoe UI" panose="020B0502040204020203" pitchFamily="34" charset="0"/>
              <a:cs typeface="Segoe UI" panose="020B0502040204020203" pitchFamily="34" charset="0"/>
            </a:endParaRPr>
          </a:p>
        </p:txBody>
      </p:sp>
      <p:sp>
        <p:nvSpPr>
          <p:cNvPr id="4" name="矩形 3"/>
          <p:cNvSpPr/>
          <p:nvPr/>
        </p:nvSpPr>
        <p:spPr>
          <a:xfrm>
            <a:off x="274320" y="3253489"/>
            <a:ext cx="8583393" cy="954107"/>
          </a:xfrm>
          <a:prstGeom prst="rect">
            <a:avLst/>
          </a:prstGeom>
        </p:spPr>
        <p:txBody>
          <a:bodyPr wrap="square">
            <a:spAutoFit/>
          </a:bodyPr>
          <a:lstStyle/>
          <a:p>
            <a:pPr algn="ctr"/>
            <a:r>
              <a:rPr lang="zh-TW" altLang="en-US" sz="2800" dirty="0">
                <a:latin typeface="Segoe UI Historic" panose="020B0502040204020203" pitchFamily="34" charset="0"/>
                <a:cs typeface="Segoe UI Historic" panose="020B0502040204020203" pitchFamily="34" charset="0"/>
              </a:rPr>
              <a:t>Yi-Jheng Huan</a:t>
            </a:r>
            <a:r>
              <a:rPr lang="zh-TW" altLang="en-US" sz="2800" dirty="0" smtClean="0">
                <a:latin typeface="Segoe UI Historic" panose="020B0502040204020203" pitchFamily="34" charset="0"/>
                <a:cs typeface="Segoe UI Historic" panose="020B0502040204020203" pitchFamily="34" charset="0"/>
              </a:rPr>
              <a:t>g</a:t>
            </a:r>
            <a:r>
              <a:rPr lang="en-US" altLang="zh-TW" sz="2800" baseline="30000" dirty="0" smtClean="0">
                <a:latin typeface="Segoe UI Historic" panose="020B0502040204020203" pitchFamily="34" charset="0"/>
                <a:ea typeface="Segoe UI Historic" panose="020B0502040204020203" pitchFamily="34" charset="0"/>
                <a:cs typeface="Segoe UI Historic" panose="020B0502040204020203" pitchFamily="34" charset="0"/>
              </a:rPr>
              <a:t>1,2</a:t>
            </a:r>
            <a:r>
              <a:rPr lang="zh-TW" altLang="en-US" sz="2800" dirty="0" smtClean="0">
                <a:latin typeface="Segoe UI Historic" panose="020B0502040204020203" pitchFamily="34" charset="0"/>
                <a:cs typeface="Segoe UI Historic" panose="020B0502040204020203" pitchFamily="34" charset="0"/>
              </a:rPr>
              <a:t>, </a:t>
            </a:r>
            <a:r>
              <a:rPr lang="zh-TW" altLang="en-US" sz="2800" dirty="0">
                <a:latin typeface="Segoe UI Historic" panose="020B0502040204020203" pitchFamily="34" charset="0"/>
                <a:cs typeface="Segoe UI Historic" panose="020B0502040204020203" pitchFamily="34" charset="0"/>
              </a:rPr>
              <a:t>Wen-Chieh Li</a:t>
            </a:r>
            <a:r>
              <a:rPr lang="zh-TW" altLang="en-US" sz="2800" dirty="0" smtClean="0">
                <a:latin typeface="Segoe UI Historic" panose="020B0502040204020203" pitchFamily="34" charset="0"/>
                <a:cs typeface="Segoe UI Historic" panose="020B0502040204020203" pitchFamily="34" charset="0"/>
              </a:rPr>
              <a:t>n</a:t>
            </a:r>
            <a:r>
              <a:rPr lang="en-US" altLang="zh-TW" sz="2800" baseline="30000" dirty="0" smtClean="0">
                <a:latin typeface="Segoe UI Historic" panose="020B0502040204020203" pitchFamily="34" charset="0"/>
                <a:ea typeface="Segoe UI Historic" panose="020B0502040204020203" pitchFamily="34" charset="0"/>
                <a:cs typeface="Segoe UI Historic" panose="020B0502040204020203" pitchFamily="34" charset="0"/>
              </a:rPr>
              <a:t>1</a:t>
            </a:r>
            <a:endParaRPr lang="en-US" altLang="zh-TW" sz="2800" dirty="0">
              <a:latin typeface="Segoe UI Historic" panose="020B0502040204020203" pitchFamily="34" charset="0"/>
              <a:cs typeface="Segoe UI Historic" panose="020B0502040204020203" pitchFamily="34" charset="0"/>
            </a:endParaRPr>
          </a:p>
          <a:p>
            <a:pPr algn="ctr"/>
            <a:r>
              <a:rPr lang="zh-TW" altLang="en-US" sz="2800" dirty="0" smtClean="0">
                <a:latin typeface="Segoe UI Historic" panose="020B0502040204020203" pitchFamily="34" charset="0"/>
                <a:cs typeface="Segoe UI Historic" panose="020B0502040204020203" pitchFamily="34" charset="0"/>
              </a:rPr>
              <a:t>I</a:t>
            </a:r>
            <a:r>
              <a:rPr lang="zh-TW" altLang="en-US" sz="2800" dirty="0">
                <a:latin typeface="Segoe UI Historic" panose="020B0502040204020203" pitchFamily="34" charset="0"/>
                <a:cs typeface="Segoe UI Historic" panose="020B0502040204020203" pitchFamily="34" charset="0"/>
              </a:rPr>
              <a:t>-Cheng </a:t>
            </a:r>
            <a:r>
              <a:rPr lang="zh-TW" altLang="en-US" sz="2800" dirty="0" smtClean="0">
                <a:latin typeface="Segoe UI Historic" panose="020B0502040204020203" pitchFamily="34" charset="0"/>
                <a:cs typeface="Segoe UI Historic" panose="020B0502040204020203" pitchFamily="34" charset="0"/>
              </a:rPr>
              <a:t>Yeh</a:t>
            </a:r>
            <a:r>
              <a:rPr lang="en-US" altLang="zh-TW" sz="2800" baseline="30000" dirty="0" smtClean="0">
                <a:latin typeface="Segoe UI Historic" panose="020B0502040204020203" pitchFamily="34" charset="0"/>
                <a:ea typeface="Segoe UI Historic" panose="020B0502040204020203" pitchFamily="34" charset="0"/>
                <a:cs typeface="Segoe UI Historic" panose="020B0502040204020203" pitchFamily="34" charset="0"/>
              </a:rPr>
              <a:t>2</a:t>
            </a:r>
            <a:r>
              <a:rPr lang="en-US" altLang="zh-TW" sz="2800"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zh-TW" altLang="en-US" sz="2800" dirty="0" smtClean="0">
                <a:latin typeface="Segoe UI Historic" panose="020B0502040204020203" pitchFamily="34" charset="0"/>
                <a:cs typeface="Segoe UI Historic" panose="020B0502040204020203" pitchFamily="34" charset="0"/>
              </a:rPr>
              <a:t>Tong</a:t>
            </a:r>
            <a:r>
              <a:rPr lang="zh-TW" altLang="en-US" sz="2800" dirty="0">
                <a:latin typeface="Segoe UI Historic" panose="020B0502040204020203" pitchFamily="34" charset="0"/>
                <a:cs typeface="Segoe UI Historic" panose="020B0502040204020203" pitchFamily="34" charset="0"/>
              </a:rPr>
              <a:t>-Yee Le</a:t>
            </a:r>
            <a:r>
              <a:rPr lang="zh-TW" altLang="en-US" sz="2800" dirty="0" smtClean="0">
                <a:latin typeface="Segoe UI Historic" panose="020B0502040204020203" pitchFamily="34" charset="0"/>
                <a:cs typeface="Segoe UI Historic" panose="020B0502040204020203" pitchFamily="34" charset="0"/>
              </a:rPr>
              <a:t>e</a:t>
            </a:r>
            <a:r>
              <a:rPr lang="en-US" altLang="zh-TW" sz="2800" baseline="30000" dirty="0" smtClean="0">
                <a:latin typeface="Segoe UI Historic" panose="020B0502040204020203" pitchFamily="34" charset="0"/>
                <a:ea typeface="Segoe UI Historic" panose="020B0502040204020203" pitchFamily="34" charset="0"/>
                <a:cs typeface="Segoe UI Historic" panose="020B0502040204020203" pitchFamily="34" charset="0"/>
              </a:rPr>
              <a:t>3</a:t>
            </a:r>
            <a:endParaRPr lang="zh-TW" altLang="en-US" sz="2800" baseline="30000" dirty="0">
              <a:latin typeface="Segoe UI Historic" panose="020B0502040204020203" pitchFamily="34" charset="0"/>
              <a:cs typeface="Segoe UI Historic" panose="020B0502040204020203" pitchFamily="34" charset="0"/>
            </a:endParaRPr>
          </a:p>
        </p:txBody>
      </p:sp>
      <p:sp>
        <p:nvSpPr>
          <p:cNvPr id="5" name="文字方塊 4"/>
          <p:cNvSpPr txBox="1"/>
          <p:nvPr/>
        </p:nvSpPr>
        <p:spPr>
          <a:xfrm>
            <a:off x="2411730" y="4549899"/>
            <a:ext cx="4790692" cy="1200329"/>
          </a:xfrm>
          <a:prstGeom prst="rect">
            <a:avLst/>
          </a:prstGeom>
          <a:noFill/>
        </p:spPr>
        <p:txBody>
          <a:bodyPr wrap="square" rtlCol="0">
            <a:spAutoFit/>
          </a:bodyPr>
          <a:lstStyle/>
          <a:p>
            <a:r>
              <a:rPr lang="en-US" altLang="zh-TW" sz="2400" baseline="30000" dirty="0" smtClean="0">
                <a:solidFill>
                  <a:srgbClr val="0070C0"/>
                </a:solidFill>
                <a:latin typeface="Segoe UI Historic" panose="020B0502040204020203" pitchFamily="34" charset="0"/>
                <a:ea typeface="Segoe UI Historic" panose="020B0502040204020203" pitchFamily="34" charset="0"/>
                <a:cs typeface="Segoe UI Historic" panose="020B0502040204020203" pitchFamily="34" charset="0"/>
              </a:rPr>
              <a:t>1 </a:t>
            </a:r>
            <a:r>
              <a:rPr lang="en-US" altLang="zh-TW" sz="2400" dirty="0" smtClean="0">
                <a:solidFill>
                  <a:srgbClr val="0070C0"/>
                </a:solidFill>
                <a:latin typeface="Segoe UI Historic" panose="020B0502040204020203" pitchFamily="34" charset="0"/>
                <a:ea typeface="Segoe UI Historic" panose="020B0502040204020203" pitchFamily="34" charset="0"/>
                <a:cs typeface="Segoe UI Historic" panose="020B0502040204020203" pitchFamily="34" charset="0"/>
              </a:rPr>
              <a:t>National </a:t>
            </a:r>
            <a:r>
              <a:rPr lang="en-US" altLang="zh-TW" sz="2400" dirty="0" err="1" smtClean="0">
                <a:solidFill>
                  <a:srgbClr val="0070C0"/>
                </a:solidFill>
                <a:latin typeface="Segoe UI Historic" panose="020B0502040204020203" pitchFamily="34" charset="0"/>
                <a:ea typeface="Segoe UI Historic" panose="020B0502040204020203" pitchFamily="34" charset="0"/>
                <a:cs typeface="Segoe UI Historic" panose="020B0502040204020203" pitchFamily="34" charset="0"/>
              </a:rPr>
              <a:t>Chiao</a:t>
            </a:r>
            <a:r>
              <a:rPr lang="en-US" altLang="zh-TW" sz="2400" dirty="0" smtClean="0">
                <a:solidFill>
                  <a:srgbClr val="0070C0"/>
                </a:solidFill>
                <a:latin typeface="Segoe UI Historic" panose="020B0502040204020203" pitchFamily="34" charset="0"/>
                <a:ea typeface="Segoe UI Historic" panose="020B0502040204020203" pitchFamily="34" charset="0"/>
                <a:cs typeface="Segoe UI Historic" panose="020B0502040204020203" pitchFamily="34" charset="0"/>
              </a:rPr>
              <a:t> Tung University</a:t>
            </a:r>
          </a:p>
          <a:p>
            <a:r>
              <a:rPr lang="en-US" altLang="zh-TW" sz="2400" baseline="30000" dirty="0" smtClean="0">
                <a:solidFill>
                  <a:srgbClr val="0070C0"/>
                </a:solidFill>
                <a:latin typeface="Segoe UI Historic" panose="020B0502040204020203" pitchFamily="34" charset="0"/>
                <a:ea typeface="Segoe UI Historic" panose="020B0502040204020203" pitchFamily="34" charset="0"/>
                <a:cs typeface="Segoe UI Historic" panose="020B0502040204020203" pitchFamily="34" charset="0"/>
              </a:rPr>
              <a:t>2 </a:t>
            </a:r>
            <a:r>
              <a:rPr lang="en-US" altLang="zh-TW" sz="2400" dirty="0" smtClean="0">
                <a:solidFill>
                  <a:srgbClr val="0070C0"/>
                </a:solidFill>
                <a:latin typeface="Segoe UI Historic" panose="020B0502040204020203" pitchFamily="34" charset="0"/>
                <a:ea typeface="Segoe UI Historic" panose="020B0502040204020203" pitchFamily="34" charset="0"/>
                <a:cs typeface="Segoe UI Historic" panose="020B0502040204020203" pitchFamily="34" charset="0"/>
              </a:rPr>
              <a:t>Yuan </a:t>
            </a:r>
            <a:r>
              <a:rPr lang="en-US" altLang="zh-TW" sz="2400" dirty="0" err="1" smtClean="0">
                <a:solidFill>
                  <a:srgbClr val="0070C0"/>
                </a:solidFill>
                <a:latin typeface="Segoe UI Historic" panose="020B0502040204020203" pitchFamily="34" charset="0"/>
                <a:ea typeface="Segoe UI Historic" panose="020B0502040204020203" pitchFamily="34" charset="0"/>
                <a:cs typeface="Segoe UI Historic" panose="020B0502040204020203" pitchFamily="34" charset="0"/>
              </a:rPr>
              <a:t>Ze</a:t>
            </a:r>
            <a:r>
              <a:rPr lang="en-US" altLang="zh-TW" sz="2400" dirty="0" smtClean="0">
                <a:solidFill>
                  <a:srgbClr val="0070C0"/>
                </a:solidFill>
                <a:latin typeface="Segoe UI Historic" panose="020B0502040204020203" pitchFamily="34" charset="0"/>
                <a:ea typeface="Segoe UI Historic" panose="020B0502040204020203" pitchFamily="34" charset="0"/>
                <a:cs typeface="Segoe UI Historic" panose="020B0502040204020203" pitchFamily="34" charset="0"/>
              </a:rPr>
              <a:t> University</a:t>
            </a:r>
          </a:p>
          <a:p>
            <a:r>
              <a:rPr lang="en-US" altLang="zh-TW" sz="2400" baseline="30000" dirty="0" smtClean="0">
                <a:solidFill>
                  <a:srgbClr val="0070C0"/>
                </a:solidFill>
                <a:latin typeface="Segoe UI Historic" panose="020B0502040204020203" pitchFamily="34" charset="0"/>
                <a:ea typeface="Segoe UI Historic" panose="020B0502040204020203" pitchFamily="34" charset="0"/>
                <a:cs typeface="Segoe UI Historic" panose="020B0502040204020203" pitchFamily="34" charset="0"/>
              </a:rPr>
              <a:t>3 </a:t>
            </a:r>
            <a:r>
              <a:rPr lang="en-US" altLang="zh-TW" sz="2400" dirty="0" smtClean="0">
                <a:solidFill>
                  <a:srgbClr val="0070C0"/>
                </a:solidFill>
                <a:latin typeface="Segoe UI Historic" panose="020B0502040204020203" pitchFamily="34" charset="0"/>
                <a:ea typeface="Segoe UI Historic" panose="020B0502040204020203" pitchFamily="34" charset="0"/>
                <a:cs typeface="Segoe UI Historic" panose="020B0502040204020203" pitchFamily="34" charset="0"/>
              </a:rPr>
              <a:t>National </a:t>
            </a:r>
            <a:r>
              <a:rPr lang="en-US" altLang="zh-TW" sz="2400" dirty="0">
                <a:solidFill>
                  <a:srgbClr val="0070C0"/>
                </a:solidFill>
                <a:latin typeface="Segoe UI Historic" panose="020B0502040204020203" pitchFamily="34" charset="0"/>
                <a:ea typeface="Segoe UI Historic" panose="020B0502040204020203" pitchFamily="34" charset="0"/>
                <a:cs typeface="Segoe UI Historic" panose="020B0502040204020203" pitchFamily="34" charset="0"/>
              </a:rPr>
              <a:t>Cheng Kung University</a:t>
            </a:r>
            <a:endParaRPr lang="zh-TW" altLang="en-US" sz="2400" dirty="0">
              <a:solidFill>
                <a:srgbClr val="0070C0"/>
              </a:solidFill>
              <a:latin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764811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1463692" y="939942"/>
            <a:ext cx="2275555" cy="568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圖片 2"/>
          <p:cNvPicPr>
            <a:picLocks noChangeAspect="1"/>
          </p:cNvPicPr>
          <p:nvPr/>
        </p:nvPicPr>
        <p:blipFill>
          <a:blip r:embed="rId3">
            <a:extLst>
              <a:ext uri="{BEBA8EAE-BF5A-486C-A8C5-ECC9F3942E4B}">
                <a14:imgProps xmlns:a14="http://schemas.microsoft.com/office/drawing/2010/main">
                  <a14:imgLayer r:embed="rId4">
                    <a14:imgEffect>
                      <a14:backgroundRemoval t="10000" b="96047" l="9948" r="89878"/>
                    </a14:imgEffect>
                  </a14:imgLayer>
                </a14:imgProps>
              </a:ext>
            </a:extLst>
          </a:blip>
          <a:stretch>
            <a:fillRect/>
          </a:stretch>
        </p:blipFill>
        <p:spPr>
          <a:xfrm>
            <a:off x="2228977" y="940531"/>
            <a:ext cx="756195" cy="567477"/>
          </a:xfrm>
          <a:prstGeom prst="rect">
            <a:avLst/>
          </a:prstGeom>
          <a:ln>
            <a:solidFill>
              <a:schemeClr val="tx1"/>
            </a:solidFill>
          </a:ln>
        </p:spPr>
      </p:pic>
      <p:grpSp>
        <p:nvGrpSpPr>
          <p:cNvPr id="140" name="群組 139"/>
          <p:cNvGrpSpPr/>
          <p:nvPr/>
        </p:nvGrpSpPr>
        <p:grpSpPr>
          <a:xfrm>
            <a:off x="605817" y="2020642"/>
            <a:ext cx="7124197" cy="1247917"/>
            <a:chOff x="605817" y="2020642"/>
            <a:chExt cx="7124197" cy="1247917"/>
          </a:xfrm>
        </p:grpSpPr>
        <p:grpSp>
          <p:nvGrpSpPr>
            <p:cNvPr id="124" name="群組 123"/>
            <p:cNvGrpSpPr/>
            <p:nvPr/>
          </p:nvGrpSpPr>
          <p:grpSpPr>
            <a:xfrm>
              <a:off x="605817" y="2020642"/>
              <a:ext cx="7124197" cy="1247917"/>
              <a:chOff x="605817" y="2020642"/>
              <a:chExt cx="7124197" cy="1247917"/>
            </a:xfrm>
          </p:grpSpPr>
          <p:grpSp>
            <p:nvGrpSpPr>
              <p:cNvPr id="104" name="群組 103"/>
              <p:cNvGrpSpPr/>
              <p:nvPr/>
            </p:nvGrpSpPr>
            <p:grpSpPr>
              <a:xfrm>
                <a:off x="706266" y="2020642"/>
                <a:ext cx="6910806" cy="891549"/>
                <a:chOff x="993317" y="4937711"/>
                <a:chExt cx="6910806" cy="891549"/>
              </a:xfrm>
            </p:grpSpPr>
            <p:sp>
              <p:nvSpPr>
                <p:cNvPr id="21" name="矩形 20"/>
                <p:cNvSpPr/>
                <p:nvPr/>
              </p:nvSpPr>
              <p:spPr>
                <a:xfrm>
                  <a:off x="4451179" y="5253196"/>
                  <a:ext cx="576064" cy="576064"/>
                </a:xfrm>
                <a:prstGeom prst="rect">
                  <a:avLst/>
                </a:prstGeom>
                <a:solidFill>
                  <a:schemeClr val="accent1">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dirty="0" smtClean="0">
                      <a:latin typeface="Garamond" panose="02020404030301010803" pitchFamily="18" charset="0"/>
                      <a:sym typeface="Symbol"/>
                    </a:rPr>
                    <a:t></a:t>
                  </a:r>
                  <a:endParaRPr lang="zh-TW" altLang="en-US" sz="2000" b="1" dirty="0">
                    <a:latin typeface="Palatino Linotype" pitchFamily="18" charset="0"/>
                  </a:endParaRPr>
                </a:p>
              </p:txBody>
            </p:sp>
            <p:sp>
              <p:nvSpPr>
                <p:cNvPr id="22" name="矩形 21"/>
                <p:cNvSpPr/>
                <p:nvPr/>
              </p:nvSpPr>
              <p:spPr>
                <a:xfrm>
                  <a:off x="3873637" y="5253196"/>
                  <a:ext cx="576064" cy="576064"/>
                </a:xfrm>
                <a:prstGeom prst="rect">
                  <a:avLst/>
                </a:prstGeom>
                <a:solidFill>
                  <a:schemeClr val="accent2">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dirty="0">
                      <a:latin typeface="Garamond" panose="02020404030301010803" pitchFamily="18" charset="0"/>
                      <a:sym typeface="Symbol"/>
                    </a:rPr>
                    <a:t></a:t>
                  </a:r>
                  <a:endParaRPr lang="zh-TW" altLang="en-US" sz="2000" dirty="0">
                    <a:latin typeface="Garamond" panose="02020404030301010803" pitchFamily="18" charset="0"/>
                  </a:endParaRPr>
                </a:p>
              </p:txBody>
            </p:sp>
            <p:sp>
              <p:nvSpPr>
                <p:cNvPr id="23" name="矩形 22"/>
                <p:cNvSpPr/>
                <p:nvPr/>
              </p:nvSpPr>
              <p:spPr>
                <a:xfrm>
                  <a:off x="3297573" y="5253196"/>
                  <a:ext cx="576064" cy="576064"/>
                </a:xfrm>
                <a:prstGeom prst="rect">
                  <a:avLst/>
                </a:prstGeom>
                <a:solidFill>
                  <a:schemeClr val="accent2">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dirty="0" smtClean="0">
                      <a:latin typeface="Garamond" panose="02020404030301010803" pitchFamily="18" charset="0"/>
                      <a:sym typeface="Symbol"/>
                    </a:rPr>
                    <a:t></a:t>
                  </a:r>
                  <a:endParaRPr lang="zh-TW" altLang="en-US" sz="2000" b="1" dirty="0">
                    <a:latin typeface="Palatino Linotype" pitchFamily="18" charset="0"/>
                  </a:endParaRPr>
                </a:p>
              </p:txBody>
            </p:sp>
            <p:sp>
              <p:nvSpPr>
                <p:cNvPr id="24" name="矩形 23"/>
                <p:cNvSpPr/>
                <p:nvPr/>
              </p:nvSpPr>
              <p:spPr>
                <a:xfrm>
                  <a:off x="993317" y="5253196"/>
                  <a:ext cx="576064" cy="576064"/>
                </a:xfrm>
                <a:prstGeom prst="rect">
                  <a:avLst/>
                </a:prstGeom>
                <a:solidFill>
                  <a:schemeClr val="accent2">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dirty="0">
                      <a:latin typeface="Garamond" panose="02020404030301010803" pitchFamily="18" charset="0"/>
                      <a:sym typeface="Symbol"/>
                    </a:rPr>
                    <a:t></a:t>
                  </a:r>
                  <a:endParaRPr lang="zh-TW" altLang="en-US" sz="2000" dirty="0">
                    <a:latin typeface="Garamond" panose="02020404030301010803" pitchFamily="18" charset="0"/>
                  </a:endParaRPr>
                </a:p>
              </p:txBody>
            </p:sp>
            <p:sp>
              <p:nvSpPr>
                <p:cNvPr id="25" name="矩形 24"/>
                <p:cNvSpPr/>
                <p:nvPr/>
              </p:nvSpPr>
              <p:spPr>
                <a:xfrm>
                  <a:off x="1569381" y="5253196"/>
                  <a:ext cx="576064" cy="576064"/>
                </a:xfrm>
                <a:prstGeom prst="rect">
                  <a:avLst/>
                </a:prstGeom>
                <a:solidFill>
                  <a:schemeClr val="accent2">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dirty="0">
                      <a:latin typeface="Garamond" panose="02020404030301010803" pitchFamily="18" charset="0"/>
                      <a:sym typeface="Symbol"/>
                    </a:rPr>
                    <a:t></a:t>
                  </a:r>
                  <a:endParaRPr lang="zh-TW" altLang="en-US" sz="2000" dirty="0">
                    <a:latin typeface="Garamond" panose="02020404030301010803" pitchFamily="18" charset="0"/>
                  </a:endParaRPr>
                </a:p>
              </p:txBody>
            </p:sp>
            <p:sp>
              <p:nvSpPr>
                <p:cNvPr id="26" name="矩形 25"/>
                <p:cNvSpPr/>
                <p:nvPr/>
              </p:nvSpPr>
              <p:spPr>
                <a:xfrm>
                  <a:off x="2145445" y="5253196"/>
                  <a:ext cx="576064" cy="576064"/>
                </a:xfrm>
                <a:prstGeom prst="rect">
                  <a:avLst/>
                </a:prstGeom>
                <a:solidFill>
                  <a:schemeClr val="accent2">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dirty="0" smtClean="0">
                      <a:latin typeface="Garamond" panose="02020404030301010803" pitchFamily="18" charset="0"/>
                      <a:sym typeface="Symbol"/>
                    </a:rPr>
                    <a:t>16</a:t>
                  </a:r>
                  <a:endParaRPr lang="zh-TW" altLang="en-US" sz="2000" dirty="0">
                    <a:latin typeface="Garamond" panose="02020404030301010803" pitchFamily="18" charset="0"/>
                  </a:endParaRPr>
                </a:p>
              </p:txBody>
            </p:sp>
            <p:sp>
              <p:nvSpPr>
                <p:cNvPr id="27" name="矩形 26"/>
                <p:cNvSpPr/>
                <p:nvPr/>
              </p:nvSpPr>
              <p:spPr>
                <a:xfrm>
                  <a:off x="2721509" y="5253196"/>
                  <a:ext cx="576064" cy="576064"/>
                </a:xfrm>
                <a:prstGeom prst="rect">
                  <a:avLst/>
                </a:prstGeom>
                <a:solidFill>
                  <a:schemeClr val="accent2">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dirty="0">
                      <a:latin typeface="Garamond" panose="02020404030301010803" pitchFamily="18" charset="0"/>
                      <a:sym typeface="Symbol"/>
                    </a:rPr>
                    <a:t></a:t>
                  </a:r>
                  <a:endParaRPr lang="zh-TW" altLang="en-US" sz="2000" dirty="0">
                    <a:latin typeface="Garamond" panose="02020404030301010803" pitchFamily="18" charset="0"/>
                  </a:endParaRPr>
                </a:p>
              </p:txBody>
            </p:sp>
            <p:sp>
              <p:nvSpPr>
                <p:cNvPr id="28" name="矩形 27"/>
                <p:cNvSpPr/>
                <p:nvPr/>
              </p:nvSpPr>
              <p:spPr>
                <a:xfrm>
                  <a:off x="5027243" y="5253196"/>
                  <a:ext cx="576064" cy="576064"/>
                </a:xfrm>
                <a:prstGeom prst="rect">
                  <a:avLst/>
                </a:prstGeom>
                <a:solidFill>
                  <a:schemeClr val="accent1">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dirty="0">
                      <a:latin typeface="Garamond" panose="02020404030301010803" pitchFamily="18" charset="0"/>
                      <a:sym typeface="Symbol"/>
                    </a:rPr>
                    <a:t></a:t>
                  </a:r>
                  <a:endParaRPr lang="zh-TW" altLang="en-US" sz="2000" b="1" dirty="0">
                    <a:latin typeface="Palatino Linotype" pitchFamily="18" charset="0"/>
                  </a:endParaRPr>
                </a:p>
              </p:txBody>
            </p:sp>
            <p:sp>
              <p:nvSpPr>
                <p:cNvPr id="29" name="矩形 28"/>
                <p:cNvSpPr/>
                <p:nvPr/>
              </p:nvSpPr>
              <p:spPr>
                <a:xfrm>
                  <a:off x="5603307" y="5253196"/>
                  <a:ext cx="576064" cy="576064"/>
                </a:xfrm>
                <a:prstGeom prst="rect">
                  <a:avLst/>
                </a:prstGeom>
                <a:solidFill>
                  <a:schemeClr val="accent1">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dirty="0" smtClean="0">
                      <a:latin typeface="Garamond" panose="02020404030301010803" pitchFamily="18" charset="0"/>
                      <a:sym typeface="Symbol"/>
                    </a:rPr>
                    <a:t>12</a:t>
                  </a:r>
                  <a:endParaRPr lang="zh-TW" altLang="en-US" sz="2000" b="1" dirty="0">
                    <a:latin typeface="Palatino Linotype" pitchFamily="18" charset="0"/>
                  </a:endParaRPr>
                </a:p>
              </p:txBody>
            </p:sp>
            <p:sp>
              <p:nvSpPr>
                <p:cNvPr id="30" name="矩形 29"/>
                <p:cNvSpPr/>
                <p:nvPr/>
              </p:nvSpPr>
              <p:spPr>
                <a:xfrm>
                  <a:off x="1172515" y="4942791"/>
                  <a:ext cx="293670" cy="369332"/>
                </a:xfrm>
                <a:prstGeom prst="rect">
                  <a:avLst/>
                </a:prstGeom>
              </p:spPr>
              <p:txBody>
                <a:bodyPr wrap="none">
                  <a:spAutoFit/>
                </a:bodyPr>
                <a:lstStyle/>
                <a:p>
                  <a:pPr algn="ctr"/>
                  <a:r>
                    <a:rPr lang="en-US" altLang="zh-TW" dirty="0">
                      <a:latin typeface="Garamond" panose="02020404030301010803" pitchFamily="18" charset="0"/>
                    </a:rPr>
                    <a:t>1</a:t>
                  </a:r>
                  <a:endParaRPr lang="zh-TW" altLang="en-US" dirty="0">
                    <a:latin typeface="Garamond" panose="02020404030301010803" pitchFamily="18" charset="0"/>
                  </a:endParaRPr>
                </a:p>
              </p:txBody>
            </p:sp>
            <p:sp>
              <p:nvSpPr>
                <p:cNvPr id="31" name="矩形 30"/>
                <p:cNvSpPr/>
                <p:nvPr/>
              </p:nvSpPr>
              <p:spPr>
                <a:xfrm>
                  <a:off x="2883273" y="4942791"/>
                  <a:ext cx="293670" cy="369332"/>
                </a:xfrm>
                <a:prstGeom prst="rect">
                  <a:avLst/>
                </a:prstGeom>
              </p:spPr>
              <p:txBody>
                <a:bodyPr wrap="none">
                  <a:spAutoFit/>
                </a:bodyPr>
                <a:lstStyle/>
                <a:p>
                  <a:pPr algn="ctr"/>
                  <a:r>
                    <a:rPr lang="en-US" altLang="zh-TW" dirty="0">
                      <a:latin typeface="Garamond" panose="02020404030301010803" pitchFamily="18" charset="0"/>
                    </a:rPr>
                    <a:t>4</a:t>
                  </a:r>
                  <a:endParaRPr lang="zh-TW" altLang="en-US" dirty="0">
                    <a:latin typeface="Garamond" panose="02020404030301010803" pitchFamily="18" charset="0"/>
                  </a:endParaRPr>
                </a:p>
              </p:txBody>
            </p:sp>
            <p:sp>
              <p:nvSpPr>
                <p:cNvPr id="32" name="矩形 31"/>
                <p:cNvSpPr/>
                <p:nvPr/>
              </p:nvSpPr>
              <p:spPr>
                <a:xfrm>
                  <a:off x="1763537" y="4944061"/>
                  <a:ext cx="293670" cy="369332"/>
                </a:xfrm>
                <a:prstGeom prst="rect">
                  <a:avLst/>
                </a:prstGeom>
              </p:spPr>
              <p:txBody>
                <a:bodyPr wrap="none">
                  <a:spAutoFit/>
                </a:bodyPr>
                <a:lstStyle/>
                <a:p>
                  <a:pPr algn="ctr"/>
                  <a:r>
                    <a:rPr lang="en-US" altLang="zh-TW" dirty="0" smtClean="0">
                      <a:latin typeface="Garamond" panose="02020404030301010803" pitchFamily="18" charset="0"/>
                    </a:rPr>
                    <a:t>2</a:t>
                  </a:r>
                  <a:endParaRPr lang="zh-TW" altLang="en-US" dirty="0">
                    <a:latin typeface="Garamond" panose="02020404030301010803" pitchFamily="18" charset="0"/>
                  </a:endParaRPr>
                </a:p>
              </p:txBody>
            </p:sp>
            <p:sp>
              <p:nvSpPr>
                <p:cNvPr id="33" name="矩形 32"/>
                <p:cNvSpPr/>
                <p:nvPr/>
              </p:nvSpPr>
              <p:spPr>
                <a:xfrm>
                  <a:off x="2323558" y="4944061"/>
                  <a:ext cx="293670" cy="369332"/>
                </a:xfrm>
                <a:prstGeom prst="rect">
                  <a:avLst/>
                </a:prstGeom>
              </p:spPr>
              <p:txBody>
                <a:bodyPr wrap="none">
                  <a:spAutoFit/>
                </a:bodyPr>
                <a:lstStyle/>
                <a:p>
                  <a:pPr algn="ctr"/>
                  <a:r>
                    <a:rPr lang="en-US" altLang="zh-TW" dirty="0" smtClean="0">
                      <a:latin typeface="Garamond" panose="02020404030301010803" pitchFamily="18" charset="0"/>
                    </a:rPr>
                    <a:t>3</a:t>
                  </a:r>
                  <a:endParaRPr lang="zh-TW" altLang="en-US" dirty="0">
                    <a:latin typeface="Garamond" panose="02020404030301010803" pitchFamily="18" charset="0"/>
                  </a:endParaRPr>
                </a:p>
              </p:txBody>
            </p:sp>
            <p:sp>
              <p:nvSpPr>
                <p:cNvPr id="34" name="矩形 33"/>
                <p:cNvSpPr/>
                <p:nvPr/>
              </p:nvSpPr>
              <p:spPr>
                <a:xfrm>
                  <a:off x="3459960" y="4944061"/>
                  <a:ext cx="293670" cy="369332"/>
                </a:xfrm>
                <a:prstGeom prst="rect">
                  <a:avLst/>
                </a:prstGeom>
              </p:spPr>
              <p:txBody>
                <a:bodyPr wrap="none">
                  <a:spAutoFit/>
                </a:bodyPr>
                <a:lstStyle/>
                <a:p>
                  <a:pPr algn="ctr"/>
                  <a:r>
                    <a:rPr lang="en-US" altLang="zh-TW" dirty="0">
                      <a:latin typeface="Garamond" panose="02020404030301010803" pitchFamily="18" charset="0"/>
                    </a:rPr>
                    <a:t>5</a:t>
                  </a:r>
                  <a:endParaRPr lang="zh-TW" altLang="en-US" dirty="0">
                    <a:latin typeface="Garamond" panose="02020404030301010803" pitchFamily="18" charset="0"/>
                  </a:endParaRPr>
                </a:p>
              </p:txBody>
            </p:sp>
            <p:sp>
              <p:nvSpPr>
                <p:cNvPr id="35" name="矩形 34"/>
                <p:cNvSpPr/>
                <p:nvPr/>
              </p:nvSpPr>
              <p:spPr>
                <a:xfrm>
                  <a:off x="4044935" y="4944061"/>
                  <a:ext cx="293670" cy="369332"/>
                </a:xfrm>
                <a:prstGeom prst="rect">
                  <a:avLst/>
                </a:prstGeom>
              </p:spPr>
              <p:txBody>
                <a:bodyPr wrap="none">
                  <a:spAutoFit/>
                </a:bodyPr>
                <a:lstStyle/>
                <a:p>
                  <a:pPr algn="ctr"/>
                  <a:r>
                    <a:rPr lang="en-US" altLang="zh-TW" dirty="0">
                      <a:latin typeface="Garamond" panose="02020404030301010803" pitchFamily="18" charset="0"/>
                    </a:rPr>
                    <a:t>6</a:t>
                  </a:r>
                  <a:endParaRPr lang="zh-TW" altLang="en-US" dirty="0">
                    <a:latin typeface="Garamond" panose="02020404030301010803" pitchFamily="18" charset="0"/>
                  </a:endParaRPr>
                </a:p>
              </p:txBody>
            </p:sp>
            <p:sp>
              <p:nvSpPr>
                <p:cNvPr id="36" name="矩形 35"/>
                <p:cNvSpPr/>
                <p:nvPr/>
              </p:nvSpPr>
              <p:spPr>
                <a:xfrm>
                  <a:off x="5718274" y="4944061"/>
                  <a:ext cx="293670" cy="369332"/>
                </a:xfrm>
                <a:prstGeom prst="rect">
                  <a:avLst/>
                </a:prstGeom>
              </p:spPr>
              <p:txBody>
                <a:bodyPr wrap="none">
                  <a:spAutoFit/>
                </a:bodyPr>
                <a:lstStyle/>
                <a:p>
                  <a:pPr algn="ctr"/>
                  <a:r>
                    <a:rPr lang="en-US" altLang="zh-TW" dirty="0">
                      <a:latin typeface="Garamond" panose="02020404030301010803" pitchFamily="18" charset="0"/>
                    </a:rPr>
                    <a:t>3</a:t>
                  </a:r>
                  <a:endParaRPr lang="zh-TW" altLang="en-US" dirty="0">
                    <a:latin typeface="Garamond" panose="02020404030301010803" pitchFamily="18" charset="0"/>
                  </a:endParaRPr>
                </a:p>
              </p:txBody>
            </p:sp>
            <p:sp>
              <p:nvSpPr>
                <p:cNvPr id="37" name="矩形 36"/>
                <p:cNvSpPr/>
                <p:nvPr/>
              </p:nvSpPr>
              <p:spPr>
                <a:xfrm>
                  <a:off x="4598538" y="4945331"/>
                  <a:ext cx="293670" cy="369332"/>
                </a:xfrm>
                <a:prstGeom prst="rect">
                  <a:avLst/>
                </a:prstGeom>
              </p:spPr>
              <p:txBody>
                <a:bodyPr wrap="none">
                  <a:spAutoFit/>
                </a:bodyPr>
                <a:lstStyle/>
                <a:p>
                  <a:pPr algn="ctr"/>
                  <a:r>
                    <a:rPr lang="en-US" altLang="zh-TW" dirty="0">
                      <a:latin typeface="Garamond" panose="02020404030301010803" pitchFamily="18" charset="0"/>
                    </a:rPr>
                    <a:t>1</a:t>
                  </a:r>
                  <a:endParaRPr lang="zh-TW" altLang="en-US" dirty="0">
                    <a:latin typeface="Garamond" panose="02020404030301010803" pitchFamily="18" charset="0"/>
                  </a:endParaRPr>
                </a:p>
              </p:txBody>
            </p:sp>
            <p:sp>
              <p:nvSpPr>
                <p:cNvPr id="38" name="矩形 37"/>
                <p:cNvSpPr/>
                <p:nvPr/>
              </p:nvSpPr>
              <p:spPr>
                <a:xfrm>
                  <a:off x="5158559" y="4945331"/>
                  <a:ext cx="293670" cy="369332"/>
                </a:xfrm>
                <a:prstGeom prst="rect">
                  <a:avLst/>
                </a:prstGeom>
              </p:spPr>
              <p:txBody>
                <a:bodyPr wrap="none">
                  <a:spAutoFit/>
                </a:bodyPr>
                <a:lstStyle/>
                <a:p>
                  <a:pPr algn="ctr"/>
                  <a:r>
                    <a:rPr lang="en-US" altLang="zh-TW" dirty="0">
                      <a:latin typeface="Garamond" panose="02020404030301010803" pitchFamily="18" charset="0"/>
                    </a:rPr>
                    <a:t>2</a:t>
                  </a:r>
                  <a:endParaRPr lang="zh-TW" altLang="en-US" dirty="0">
                    <a:latin typeface="Garamond" panose="02020404030301010803" pitchFamily="18" charset="0"/>
                  </a:endParaRPr>
                </a:p>
              </p:txBody>
            </p:sp>
            <p:sp>
              <p:nvSpPr>
                <p:cNvPr id="42" name="矩形 41"/>
                <p:cNvSpPr/>
                <p:nvPr/>
              </p:nvSpPr>
              <p:spPr>
                <a:xfrm>
                  <a:off x="6175931" y="5255440"/>
                  <a:ext cx="576064" cy="573820"/>
                </a:xfrm>
                <a:prstGeom prst="rect">
                  <a:avLst/>
                </a:prstGeom>
                <a:solidFill>
                  <a:schemeClr val="accent1">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a:latin typeface="Garamond" panose="02020404030301010803" pitchFamily="18" charset="0"/>
                      <a:sym typeface="Symbol"/>
                    </a:rPr>
                    <a:t></a:t>
                  </a:r>
                  <a:endParaRPr lang="zh-TW" altLang="en-US" sz="2000" b="1" dirty="0">
                    <a:latin typeface="Palatino Linotype" pitchFamily="18" charset="0"/>
                  </a:endParaRPr>
                </a:p>
              </p:txBody>
            </p:sp>
            <p:sp>
              <p:nvSpPr>
                <p:cNvPr id="43" name="矩形 42"/>
                <p:cNvSpPr/>
                <p:nvPr/>
              </p:nvSpPr>
              <p:spPr>
                <a:xfrm>
                  <a:off x="6751995" y="5255440"/>
                  <a:ext cx="576064" cy="573820"/>
                </a:xfrm>
                <a:prstGeom prst="rect">
                  <a:avLst/>
                </a:prstGeom>
                <a:solidFill>
                  <a:schemeClr val="accent1">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a:latin typeface="Garamond" panose="02020404030301010803" pitchFamily="18" charset="0"/>
                      <a:sym typeface="Symbol"/>
                    </a:rPr>
                    <a:t></a:t>
                  </a:r>
                  <a:endParaRPr lang="zh-TW" altLang="en-US" sz="2000" b="1" dirty="0">
                    <a:latin typeface="Palatino Linotype" pitchFamily="18" charset="0"/>
                  </a:endParaRPr>
                </a:p>
              </p:txBody>
            </p:sp>
            <p:sp>
              <p:nvSpPr>
                <p:cNvPr id="44" name="矩形 43"/>
                <p:cNvSpPr/>
                <p:nvPr/>
              </p:nvSpPr>
              <p:spPr>
                <a:xfrm>
                  <a:off x="7328059" y="5255440"/>
                  <a:ext cx="576064" cy="573820"/>
                </a:xfrm>
                <a:prstGeom prst="rect">
                  <a:avLst/>
                </a:prstGeom>
                <a:solidFill>
                  <a:schemeClr val="accent1">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000">
                      <a:latin typeface="Garamond" panose="02020404030301010803" pitchFamily="18" charset="0"/>
                      <a:sym typeface="Symbol"/>
                    </a:rPr>
                    <a:t></a:t>
                  </a:r>
                  <a:endParaRPr lang="zh-TW" altLang="en-US" sz="2000" b="1" dirty="0">
                    <a:latin typeface="Palatino Linotype" pitchFamily="18" charset="0"/>
                  </a:endParaRPr>
                </a:p>
              </p:txBody>
            </p:sp>
            <p:sp>
              <p:nvSpPr>
                <p:cNvPr id="45" name="矩形 44"/>
                <p:cNvSpPr/>
                <p:nvPr/>
              </p:nvSpPr>
              <p:spPr>
                <a:xfrm>
                  <a:off x="6310413" y="4937711"/>
                  <a:ext cx="293670" cy="369332"/>
                </a:xfrm>
                <a:prstGeom prst="rect">
                  <a:avLst/>
                </a:prstGeom>
              </p:spPr>
              <p:txBody>
                <a:bodyPr wrap="none">
                  <a:spAutoFit/>
                </a:bodyPr>
                <a:lstStyle/>
                <a:p>
                  <a:pPr algn="ctr"/>
                  <a:r>
                    <a:rPr lang="en-US" altLang="zh-TW" dirty="0">
                      <a:latin typeface="Garamond" panose="02020404030301010803" pitchFamily="18" charset="0"/>
                    </a:rPr>
                    <a:t>4</a:t>
                  </a:r>
                  <a:endParaRPr lang="zh-TW" altLang="en-US" dirty="0">
                    <a:latin typeface="Garamond" panose="02020404030301010803" pitchFamily="18" charset="0"/>
                  </a:endParaRPr>
                </a:p>
              </p:txBody>
            </p:sp>
            <p:sp>
              <p:nvSpPr>
                <p:cNvPr id="46" name="矩形 45"/>
                <p:cNvSpPr/>
                <p:nvPr/>
              </p:nvSpPr>
              <p:spPr>
                <a:xfrm>
                  <a:off x="6887100" y="4938981"/>
                  <a:ext cx="293670" cy="369332"/>
                </a:xfrm>
                <a:prstGeom prst="rect">
                  <a:avLst/>
                </a:prstGeom>
              </p:spPr>
              <p:txBody>
                <a:bodyPr wrap="none">
                  <a:spAutoFit/>
                </a:bodyPr>
                <a:lstStyle/>
                <a:p>
                  <a:pPr algn="ctr"/>
                  <a:r>
                    <a:rPr lang="en-US" altLang="zh-TW" dirty="0">
                      <a:latin typeface="Garamond" panose="02020404030301010803" pitchFamily="18" charset="0"/>
                    </a:rPr>
                    <a:t>5</a:t>
                  </a:r>
                  <a:endParaRPr lang="zh-TW" altLang="en-US" dirty="0">
                    <a:latin typeface="Garamond" panose="02020404030301010803" pitchFamily="18" charset="0"/>
                  </a:endParaRPr>
                </a:p>
              </p:txBody>
            </p:sp>
            <p:sp>
              <p:nvSpPr>
                <p:cNvPr id="47" name="矩形 46"/>
                <p:cNvSpPr/>
                <p:nvPr/>
              </p:nvSpPr>
              <p:spPr>
                <a:xfrm>
                  <a:off x="7472075" y="4938981"/>
                  <a:ext cx="293670" cy="369332"/>
                </a:xfrm>
                <a:prstGeom prst="rect">
                  <a:avLst/>
                </a:prstGeom>
              </p:spPr>
              <p:txBody>
                <a:bodyPr wrap="none">
                  <a:spAutoFit/>
                </a:bodyPr>
                <a:lstStyle/>
                <a:p>
                  <a:pPr algn="ctr"/>
                  <a:r>
                    <a:rPr lang="en-US" altLang="zh-TW" dirty="0">
                      <a:latin typeface="Garamond" panose="02020404030301010803" pitchFamily="18" charset="0"/>
                    </a:rPr>
                    <a:t>6</a:t>
                  </a:r>
                  <a:endParaRPr lang="zh-TW" altLang="en-US" dirty="0">
                    <a:latin typeface="Garamond" panose="02020404030301010803" pitchFamily="18" charset="0"/>
                  </a:endParaRPr>
                </a:p>
              </p:txBody>
            </p:sp>
          </p:grpSp>
          <p:sp>
            <p:nvSpPr>
              <p:cNvPr id="122" name="矩形 121"/>
              <p:cNvSpPr/>
              <p:nvPr/>
            </p:nvSpPr>
            <p:spPr>
              <a:xfrm>
                <a:off x="605817" y="2864646"/>
                <a:ext cx="1252617" cy="400110"/>
              </a:xfrm>
              <a:prstGeom prst="rect">
                <a:avLst/>
              </a:prstGeom>
            </p:spPr>
            <p:txBody>
              <a:bodyPr wrap="square">
                <a:spAutoFit/>
              </a:bodyPr>
              <a:lstStyle/>
              <a:p>
                <a:r>
                  <a:rPr lang="en-US" altLang="zh-CN" sz="2000" b="1" dirty="0" smtClean="0">
                    <a:solidFill>
                      <a:schemeClr val="accent2">
                        <a:lumMod val="75000"/>
                      </a:schemeClr>
                    </a:solidFill>
                    <a:latin typeface="Palatino Linotype" pitchFamily="18" charset="0"/>
                  </a:rPr>
                  <a:t>Mix</a:t>
                </a:r>
                <a:endParaRPr lang="zh-CN" altLang="en-US" sz="2000" b="1" dirty="0">
                  <a:solidFill>
                    <a:schemeClr val="accent2">
                      <a:lumMod val="75000"/>
                    </a:schemeClr>
                  </a:solidFill>
                  <a:latin typeface="Palatino Linotype" pitchFamily="18" charset="0"/>
                </a:endParaRPr>
              </a:p>
            </p:txBody>
          </p:sp>
          <p:sp>
            <p:nvSpPr>
              <p:cNvPr id="123" name="矩形 122"/>
              <p:cNvSpPr/>
              <p:nvPr/>
            </p:nvSpPr>
            <p:spPr>
              <a:xfrm>
                <a:off x="6477397" y="2868449"/>
                <a:ext cx="1252617" cy="400110"/>
              </a:xfrm>
              <a:prstGeom prst="rect">
                <a:avLst/>
              </a:prstGeom>
            </p:spPr>
            <p:txBody>
              <a:bodyPr wrap="square">
                <a:spAutoFit/>
              </a:bodyPr>
              <a:lstStyle/>
              <a:p>
                <a:pPr algn="r"/>
                <a:r>
                  <a:rPr lang="en-US" altLang="zh-CN" sz="2000" b="1" dirty="0" smtClean="0">
                    <a:solidFill>
                      <a:srgbClr val="0070C0"/>
                    </a:solidFill>
                    <a:latin typeface="Palatino Linotype" pitchFamily="18" charset="0"/>
                  </a:rPr>
                  <a:t>Attach</a:t>
                </a:r>
                <a:endParaRPr lang="zh-CN" altLang="en-US" sz="2000" b="1" dirty="0">
                  <a:solidFill>
                    <a:srgbClr val="0070C0"/>
                  </a:solidFill>
                  <a:latin typeface="Palatino Linotype" pitchFamily="18" charset="0"/>
                </a:endParaRPr>
              </a:p>
            </p:txBody>
          </p:sp>
        </p:grpSp>
        <p:sp>
          <p:nvSpPr>
            <p:cNvPr id="139" name="矩形 138"/>
            <p:cNvSpPr/>
            <p:nvPr/>
          </p:nvSpPr>
          <p:spPr>
            <a:xfrm>
              <a:off x="3066141" y="2832694"/>
              <a:ext cx="2505233" cy="400110"/>
            </a:xfrm>
            <a:prstGeom prst="rect">
              <a:avLst/>
            </a:prstGeom>
          </p:spPr>
          <p:txBody>
            <a:bodyPr wrap="square">
              <a:spAutoFit/>
            </a:bodyPr>
            <a:lstStyle/>
            <a:p>
              <a:r>
                <a:rPr lang="en-US" altLang="zh-CN" sz="2000" b="1" dirty="0" smtClean="0">
                  <a:latin typeface="Palatino Linotype" pitchFamily="18" charset="0"/>
                </a:rPr>
                <a:t>Operational vector</a:t>
              </a:r>
              <a:endParaRPr lang="zh-CN" altLang="en-US" sz="2000" b="1" dirty="0">
                <a:latin typeface="Palatino Linotype" pitchFamily="18" charset="0"/>
              </a:endParaRPr>
            </a:p>
          </p:txBody>
        </p:sp>
      </p:gr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10</a:t>
            </a:fld>
            <a:endParaRPr lang="zh-TW" altLang="en-US" dirty="0"/>
          </a:p>
        </p:txBody>
      </p:sp>
      <p:grpSp>
        <p:nvGrpSpPr>
          <p:cNvPr id="59" name="组合 42"/>
          <p:cNvGrpSpPr/>
          <p:nvPr/>
        </p:nvGrpSpPr>
        <p:grpSpPr>
          <a:xfrm>
            <a:off x="701277" y="3388474"/>
            <a:ext cx="4554461" cy="2671752"/>
            <a:chOff x="-1467613" y="-246888"/>
            <a:chExt cx="12522709" cy="7346112"/>
          </a:xfrm>
          <a:solidFill>
            <a:schemeClr val="bg1">
              <a:lumMod val="95000"/>
            </a:schemeClr>
          </a:solidFill>
        </p:grpSpPr>
        <p:sp>
          <p:nvSpPr>
            <p:cNvPr id="60" name="矩形 59"/>
            <p:cNvSpPr/>
            <p:nvPr/>
          </p:nvSpPr>
          <p:spPr>
            <a:xfrm>
              <a:off x="1682496" y="-246888"/>
              <a:ext cx="3127248" cy="1828800"/>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1" name="矩形 60"/>
            <p:cNvSpPr/>
            <p:nvPr/>
          </p:nvSpPr>
          <p:spPr>
            <a:xfrm>
              <a:off x="-1453896" y="-246888"/>
              <a:ext cx="3122676" cy="1828800"/>
            </a:xfrm>
            <a:prstGeom prst="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2" name="矩形 61"/>
            <p:cNvSpPr/>
            <p:nvPr/>
          </p:nvSpPr>
          <p:spPr>
            <a:xfrm>
              <a:off x="4809744" y="-246888"/>
              <a:ext cx="6240780" cy="1828800"/>
            </a:xfrm>
            <a:prstGeom prst="rect">
              <a:avLst/>
            </a:prstGeom>
            <a:grp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3" name="矩形 62"/>
            <p:cNvSpPr/>
            <p:nvPr/>
          </p:nvSpPr>
          <p:spPr>
            <a:xfrm>
              <a:off x="4796028" y="1581912"/>
              <a:ext cx="6259068" cy="1837944"/>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4" name="矩形 63"/>
            <p:cNvSpPr/>
            <p:nvPr/>
          </p:nvSpPr>
          <p:spPr>
            <a:xfrm>
              <a:off x="-1453896" y="1581912"/>
              <a:ext cx="6263640" cy="1850568"/>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5" name="矩形 64"/>
            <p:cNvSpPr/>
            <p:nvPr/>
          </p:nvSpPr>
          <p:spPr>
            <a:xfrm>
              <a:off x="-1453896" y="3419856"/>
              <a:ext cx="12504420" cy="36793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Picture 2" descr="C:\Users\Jenny\Dropbox\Figure\p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3368" y="-246888"/>
              <a:ext cx="1554480" cy="1828800"/>
            </a:xfrm>
            <a:prstGeom prst="rect">
              <a:avLst/>
            </a:prstGeom>
            <a:grpFill/>
            <a:ln>
              <a:solidFill>
                <a:schemeClr val="tx1">
                  <a:lumMod val="85000"/>
                  <a:lumOff val="15000"/>
                </a:schemeClr>
              </a:solidFill>
            </a:ln>
            <a:extLst/>
          </p:spPr>
        </p:pic>
        <p:pic>
          <p:nvPicPr>
            <p:cNvPr id="67" name="Picture 3" descr="C:\Users\Jenny\Dropbox\Figure\p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3896" y="-246888"/>
              <a:ext cx="1554480" cy="1828800"/>
            </a:xfrm>
            <a:prstGeom prst="rect">
              <a:avLst/>
            </a:prstGeom>
            <a:grpFill/>
            <a:ln>
              <a:solidFill>
                <a:schemeClr val="tx1">
                  <a:lumMod val="85000"/>
                  <a:lumOff val="15000"/>
                </a:schemeClr>
              </a:solidFill>
            </a:ln>
            <a:extLst/>
          </p:spPr>
        </p:pic>
        <p:pic>
          <p:nvPicPr>
            <p:cNvPr id="68" name="Picture 4" descr="C:\Users\Jenny\Dropbox\Figure\p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872" y="-246888"/>
              <a:ext cx="1554480" cy="1828800"/>
            </a:xfrm>
            <a:prstGeom prst="rect">
              <a:avLst/>
            </a:prstGeom>
            <a:grpFill/>
            <a:ln>
              <a:solidFill>
                <a:schemeClr val="tx1">
                  <a:lumMod val="85000"/>
                  <a:lumOff val="15000"/>
                </a:schemeClr>
              </a:solidFill>
            </a:ln>
            <a:extLst/>
          </p:spPr>
        </p:pic>
        <p:pic>
          <p:nvPicPr>
            <p:cNvPr id="69" name="Picture 5" descr="C:\Users\Jenny\Dropbox\Figure\p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46120" y="-246888"/>
              <a:ext cx="1554480" cy="1828800"/>
            </a:xfrm>
            <a:prstGeom prst="rect">
              <a:avLst/>
            </a:prstGeom>
            <a:grpFill/>
            <a:ln>
              <a:solidFill>
                <a:schemeClr val="tx1">
                  <a:lumMod val="85000"/>
                  <a:lumOff val="15000"/>
                </a:schemeClr>
              </a:solidFill>
            </a:ln>
            <a:extLst/>
          </p:spPr>
        </p:pic>
        <p:pic>
          <p:nvPicPr>
            <p:cNvPr id="70" name="Picture 6" descr="C:\Users\Jenny\Dropbox\Figure\p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82496" y="-246888"/>
              <a:ext cx="1554480" cy="1828800"/>
            </a:xfrm>
            <a:prstGeom prst="rect">
              <a:avLst/>
            </a:prstGeom>
            <a:grpFill/>
            <a:ln>
              <a:solidFill>
                <a:schemeClr val="tx1">
                  <a:lumMod val="85000"/>
                  <a:lumOff val="15000"/>
                </a:schemeClr>
              </a:solidFill>
            </a:ln>
            <a:extLst/>
          </p:spPr>
        </p:pic>
        <p:pic>
          <p:nvPicPr>
            <p:cNvPr id="71" name="Picture 7" descr="C:\Users\Jenny\Dropbox\Figure\p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09744" y="1594536"/>
              <a:ext cx="1554480" cy="1828800"/>
            </a:xfrm>
            <a:prstGeom prst="rect">
              <a:avLst/>
            </a:prstGeom>
            <a:grpFill/>
            <a:ln>
              <a:solidFill>
                <a:schemeClr val="tx1">
                  <a:lumMod val="85000"/>
                  <a:lumOff val="15000"/>
                </a:schemeClr>
              </a:solidFill>
            </a:ln>
            <a:extLst/>
          </p:spPr>
        </p:pic>
        <p:pic>
          <p:nvPicPr>
            <p:cNvPr id="72" name="Picture 8" descr="C:\Users\Jenny\Dropbox\Figure\p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09745" y="-246888"/>
              <a:ext cx="1554479" cy="1816173"/>
            </a:xfrm>
            <a:prstGeom prst="rect">
              <a:avLst/>
            </a:prstGeom>
            <a:grpFill/>
            <a:ln>
              <a:solidFill>
                <a:schemeClr val="tx1">
                  <a:lumMod val="85000"/>
                  <a:lumOff val="15000"/>
                </a:schemeClr>
              </a:solidFill>
            </a:ln>
            <a:extLst/>
          </p:spPr>
        </p:pic>
        <p:pic>
          <p:nvPicPr>
            <p:cNvPr id="73" name="Picture 9" descr="C:\Users\Jenny\Dropbox\Figure\p7.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936992" y="-246888"/>
              <a:ext cx="1554480" cy="1828800"/>
            </a:xfrm>
            <a:prstGeom prst="rect">
              <a:avLst/>
            </a:prstGeom>
            <a:grpFill/>
            <a:ln>
              <a:solidFill>
                <a:schemeClr val="tx1">
                  <a:lumMod val="85000"/>
                  <a:lumOff val="15000"/>
                </a:schemeClr>
              </a:solidFill>
            </a:ln>
            <a:extLst/>
          </p:spPr>
        </p:pic>
        <p:pic>
          <p:nvPicPr>
            <p:cNvPr id="74" name="Picture 10" descr="C:\Users\Jenny\Dropbox\Figure\p8.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500616" y="-246888"/>
              <a:ext cx="1554480" cy="1828800"/>
            </a:xfrm>
            <a:prstGeom prst="rect">
              <a:avLst/>
            </a:prstGeom>
            <a:grpFill/>
            <a:ln>
              <a:solidFill>
                <a:schemeClr val="tx1">
                  <a:lumMod val="85000"/>
                  <a:lumOff val="15000"/>
                </a:schemeClr>
              </a:solidFill>
            </a:ln>
            <a:extLst/>
          </p:spPr>
        </p:pic>
        <p:pic>
          <p:nvPicPr>
            <p:cNvPr id="75" name="Picture 11" descr="C:\Users\Jenny\Dropbox\Figure\p9.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82496" y="1591056"/>
              <a:ext cx="1554480" cy="1828800"/>
            </a:xfrm>
            <a:prstGeom prst="rect">
              <a:avLst/>
            </a:prstGeom>
            <a:grpFill/>
            <a:ln>
              <a:solidFill>
                <a:schemeClr val="tx1">
                  <a:lumMod val="85000"/>
                  <a:lumOff val="15000"/>
                </a:schemeClr>
              </a:solidFill>
            </a:ln>
            <a:extLst/>
          </p:spPr>
        </p:pic>
        <p:pic>
          <p:nvPicPr>
            <p:cNvPr id="76" name="Picture 12" descr="C:\Users\Jenny\Dropbox\Figure\p12.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373368" y="1594536"/>
              <a:ext cx="1554480" cy="1828800"/>
            </a:xfrm>
            <a:prstGeom prst="rect">
              <a:avLst/>
            </a:prstGeom>
            <a:grpFill/>
            <a:ln>
              <a:solidFill>
                <a:schemeClr val="tx1">
                  <a:lumMod val="85000"/>
                  <a:lumOff val="15000"/>
                </a:schemeClr>
              </a:solidFill>
            </a:ln>
            <a:extLst/>
          </p:spPr>
        </p:pic>
        <p:pic>
          <p:nvPicPr>
            <p:cNvPr id="77" name="Picture 13" descr="C:\Users\Jenny\Dropbox\Figure\p13.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36992" y="1594536"/>
              <a:ext cx="1554480" cy="1828800"/>
            </a:xfrm>
            <a:prstGeom prst="rect">
              <a:avLst/>
            </a:prstGeom>
            <a:grpFill/>
            <a:ln>
              <a:solidFill>
                <a:schemeClr val="tx1">
                  <a:lumMod val="85000"/>
                  <a:lumOff val="15000"/>
                </a:schemeClr>
              </a:solidFill>
            </a:ln>
            <a:extLst/>
          </p:spPr>
        </p:pic>
        <p:pic>
          <p:nvPicPr>
            <p:cNvPr id="78" name="Picture 14" descr="C:\Users\Jenny\Dropbox\Figure\p14.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05172" y="3429000"/>
              <a:ext cx="1554480" cy="1828800"/>
            </a:xfrm>
            <a:prstGeom prst="rect">
              <a:avLst/>
            </a:prstGeom>
            <a:grpFill/>
            <a:ln>
              <a:solidFill>
                <a:schemeClr val="tx1">
                  <a:lumMod val="85000"/>
                  <a:lumOff val="15000"/>
                </a:schemeClr>
              </a:solidFill>
            </a:ln>
            <a:extLst/>
          </p:spPr>
        </p:pic>
        <p:pic>
          <p:nvPicPr>
            <p:cNvPr id="79" name="Picture 15" descr="C:\Users\Jenny\Dropbox\Figure\p17.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453896" y="1591056"/>
              <a:ext cx="1554480" cy="1828800"/>
            </a:xfrm>
            <a:prstGeom prst="rect">
              <a:avLst/>
            </a:prstGeom>
            <a:grpFill/>
            <a:ln>
              <a:solidFill>
                <a:schemeClr val="tx1">
                  <a:lumMod val="85000"/>
                  <a:lumOff val="15000"/>
                </a:schemeClr>
              </a:solidFill>
            </a:ln>
            <a:extLst/>
          </p:spPr>
        </p:pic>
        <p:pic>
          <p:nvPicPr>
            <p:cNvPr id="80" name="Picture 16" descr="C:\Users\Jenny\Dropbox\Figure\p18.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8872" y="1591056"/>
              <a:ext cx="1554480" cy="1828800"/>
            </a:xfrm>
            <a:prstGeom prst="rect">
              <a:avLst/>
            </a:prstGeom>
            <a:grpFill/>
            <a:ln>
              <a:solidFill>
                <a:schemeClr val="tx1">
                  <a:lumMod val="85000"/>
                  <a:lumOff val="15000"/>
                </a:schemeClr>
              </a:solidFill>
            </a:ln>
            <a:extLst/>
          </p:spPr>
        </p:pic>
        <p:pic>
          <p:nvPicPr>
            <p:cNvPr id="81" name="Picture 17" descr="C:\Users\Jenny\Dropbox\Figure\p19.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500616" y="1591056"/>
              <a:ext cx="1554480" cy="1828800"/>
            </a:xfrm>
            <a:prstGeom prst="rect">
              <a:avLst/>
            </a:prstGeom>
            <a:grpFill/>
            <a:ln>
              <a:solidFill>
                <a:schemeClr val="tx1">
                  <a:lumMod val="85000"/>
                  <a:lumOff val="15000"/>
                </a:schemeClr>
              </a:solidFill>
            </a:ln>
            <a:extLst/>
          </p:spPr>
        </p:pic>
        <p:pic>
          <p:nvPicPr>
            <p:cNvPr id="82" name="Picture 18" descr="C:\Users\Jenny\Dropbox\Figure\p20.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467613" y="3432481"/>
              <a:ext cx="1572769" cy="1828799"/>
            </a:xfrm>
            <a:prstGeom prst="rect">
              <a:avLst/>
            </a:prstGeom>
            <a:grpFill/>
            <a:ln>
              <a:solidFill>
                <a:schemeClr val="tx1">
                  <a:lumMod val="85000"/>
                  <a:lumOff val="15000"/>
                </a:schemeClr>
              </a:solidFill>
            </a:ln>
            <a:extLst/>
          </p:spPr>
        </p:pic>
        <p:pic>
          <p:nvPicPr>
            <p:cNvPr id="83" name="Picture 19" descr="C:\Users\Jenny\Dropbox\Figure\p21.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4300" y="3432480"/>
              <a:ext cx="1554480" cy="1828800"/>
            </a:xfrm>
            <a:prstGeom prst="rect">
              <a:avLst/>
            </a:prstGeom>
            <a:grpFill/>
            <a:ln>
              <a:solidFill>
                <a:schemeClr val="tx1">
                  <a:lumMod val="85000"/>
                  <a:lumOff val="15000"/>
                </a:schemeClr>
              </a:solidFill>
            </a:ln>
            <a:extLst/>
          </p:spPr>
        </p:pic>
        <p:pic>
          <p:nvPicPr>
            <p:cNvPr id="84" name="Picture 20" descr="C:\Users\Jenny\Dropbox\Figure\p22.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77924" y="3432480"/>
              <a:ext cx="1554480" cy="1828800"/>
            </a:xfrm>
            <a:prstGeom prst="rect">
              <a:avLst/>
            </a:prstGeom>
            <a:grpFill/>
            <a:ln>
              <a:solidFill>
                <a:schemeClr val="tx1">
                  <a:lumMod val="85000"/>
                  <a:lumOff val="15000"/>
                </a:schemeClr>
              </a:solidFill>
            </a:ln>
            <a:extLst/>
          </p:spPr>
        </p:pic>
        <p:pic>
          <p:nvPicPr>
            <p:cNvPr id="85" name="Picture 21" descr="C:\Users\Jenny\Dropbox\Figure\p23.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41548" y="3432480"/>
              <a:ext cx="1554480" cy="1828800"/>
            </a:xfrm>
            <a:prstGeom prst="rect">
              <a:avLst/>
            </a:prstGeom>
            <a:grpFill/>
            <a:ln>
              <a:solidFill>
                <a:schemeClr val="tx1">
                  <a:lumMod val="85000"/>
                  <a:lumOff val="15000"/>
                </a:schemeClr>
              </a:solidFill>
            </a:ln>
            <a:extLst/>
          </p:spPr>
        </p:pic>
        <p:pic>
          <p:nvPicPr>
            <p:cNvPr id="86" name="Picture 22" descr="C:\Users\Jenny\Dropbox\Figure\p24.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246120" y="1591056"/>
              <a:ext cx="1554480" cy="1828800"/>
            </a:xfrm>
            <a:prstGeom prst="rect">
              <a:avLst/>
            </a:prstGeom>
            <a:grpFill/>
            <a:ln>
              <a:solidFill>
                <a:schemeClr val="tx1">
                  <a:lumMod val="85000"/>
                  <a:lumOff val="15000"/>
                </a:schemeClr>
              </a:solidFill>
            </a:ln>
            <a:extLst/>
          </p:spPr>
        </p:pic>
        <p:pic>
          <p:nvPicPr>
            <p:cNvPr id="87" name="Picture 23" descr="C:\Users\Jenny\Dropbox\Figure\p25.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368796" y="3432480"/>
              <a:ext cx="1554480" cy="1828800"/>
            </a:xfrm>
            <a:prstGeom prst="rect">
              <a:avLst/>
            </a:prstGeom>
            <a:grpFill/>
            <a:ln>
              <a:solidFill>
                <a:schemeClr val="tx1">
                  <a:lumMod val="85000"/>
                  <a:lumOff val="15000"/>
                </a:schemeClr>
              </a:solidFill>
            </a:ln>
            <a:extLst/>
          </p:spPr>
        </p:pic>
        <p:pic>
          <p:nvPicPr>
            <p:cNvPr id="88" name="Picture 24" descr="C:\Users\Jenny\Dropbox\Figure\p26.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932420" y="3432480"/>
              <a:ext cx="1554480" cy="1828800"/>
            </a:xfrm>
            <a:prstGeom prst="rect">
              <a:avLst/>
            </a:prstGeom>
            <a:grpFill/>
            <a:ln>
              <a:solidFill>
                <a:schemeClr val="tx1">
                  <a:lumMod val="85000"/>
                  <a:lumOff val="15000"/>
                </a:schemeClr>
              </a:solidFill>
            </a:ln>
            <a:extLst/>
          </p:spPr>
        </p:pic>
        <p:pic>
          <p:nvPicPr>
            <p:cNvPr id="89" name="Picture 25" descr="C:\Users\Jenny\Dropbox\Figure\p27.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96044" y="3432480"/>
              <a:ext cx="1554480" cy="1828800"/>
            </a:xfrm>
            <a:prstGeom prst="rect">
              <a:avLst/>
            </a:prstGeom>
            <a:grpFill/>
            <a:ln>
              <a:solidFill>
                <a:schemeClr val="tx1">
                  <a:lumMod val="85000"/>
                  <a:lumOff val="15000"/>
                </a:schemeClr>
              </a:solidFill>
            </a:ln>
            <a:extLst/>
          </p:spPr>
        </p:pic>
        <p:pic>
          <p:nvPicPr>
            <p:cNvPr id="90" name="Picture 26" descr="C:\Users\Jenny\Dropbox\Figure\p28.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467613" y="5270425"/>
              <a:ext cx="1572769" cy="1828799"/>
            </a:xfrm>
            <a:prstGeom prst="rect">
              <a:avLst/>
            </a:prstGeom>
            <a:grpFill/>
            <a:ln>
              <a:solidFill>
                <a:schemeClr val="tx1">
                  <a:lumMod val="85000"/>
                  <a:lumOff val="15000"/>
                </a:schemeClr>
              </a:solidFill>
            </a:ln>
            <a:extLst/>
          </p:spPr>
        </p:pic>
        <p:pic>
          <p:nvPicPr>
            <p:cNvPr id="91" name="Picture 27" descr="C:\Users\Jenny\Dropbox\Figure\p29.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805172" y="5270424"/>
              <a:ext cx="1554480" cy="1828800"/>
            </a:xfrm>
            <a:prstGeom prst="rect">
              <a:avLst/>
            </a:prstGeom>
            <a:grpFill/>
            <a:ln>
              <a:solidFill>
                <a:schemeClr val="tx1">
                  <a:lumMod val="85000"/>
                  <a:lumOff val="15000"/>
                </a:schemeClr>
              </a:solidFill>
            </a:ln>
            <a:extLst/>
          </p:spPr>
        </p:pic>
        <p:pic>
          <p:nvPicPr>
            <p:cNvPr id="92" name="Picture 28" descr="C:\Users\Jenny\Dropbox\Figure\p30.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932420" y="5270424"/>
              <a:ext cx="1554480" cy="1828800"/>
            </a:xfrm>
            <a:prstGeom prst="rect">
              <a:avLst/>
            </a:prstGeom>
            <a:grpFill/>
            <a:ln>
              <a:solidFill>
                <a:schemeClr val="tx1">
                  <a:lumMod val="85000"/>
                  <a:lumOff val="15000"/>
                </a:schemeClr>
              </a:solidFill>
            </a:ln>
            <a:extLst/>
          </p:spPr>
        </p:pic>
        <p:pic>
          <p:nvPicPr>
            <p:cNvPr id="93" name="Picture 29" descr="C:\Users\Jenny\Dropbox\Figure\p31.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241548" y="5270424"/>
              <a:ext cx="1554480" cy="1828800"/>
            </a:xfrm>
            <a:prstGeom prst="rect">
              <a:avLst/>
            </a:prstGeom>
            <a:grpFill/>
            <a:ln>
              <a:solidFill>
                <a:schemeClr val="tx1">
                  <a:lumMod val="85000"/>
                  <a:lumOff val="15000"/>
                </a:schemeClr>
              </a:solidFill>
            </a:ln>
            <a:extLst/>
          </p:spPr>
        </p:pic>
        <p:pic>
          <p:nvPicPr>
            <p:cNvPr id="94" name="Picture 30" descr="C:\Users\Jenny\Dropbox\Figure\p32.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14300" y="5270424"/>
              <a:ext cx="1554480" cy="1828800"/>
            </a:xfrm>
            <a:prstGeom prst="rect">
              <a:avLst/>
            </a:prstGeom>
            <a:grpFill/>
            <a:ln>
              <a:solidFill>
                <a:schemeClr val="tx1">
                  <a:lumMod val="85000"/>
                  <a:lumOff val="15000"/>
                </a:schemeClr>
              </a:solidFill>
            </a:ln>
            <a:extLst/>
          </p:spPr>
        </p:pic>
        <p:pic>
          <p:nvPicPr>
            <p:cNvPr id="95" name="Picture 31" descr="C:\Users\Jenny\Dropbox\Figure\p33.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677924" y="5270424"/>
              <a:ext cx="1554480" cy="1828800"/>
            </a:xfrm>
            <a:prstGeom prst="rect">
              <a:avLst/>
            </a:prstGeom>
            <a:grpFill/>
            <a:ln>
              <a:solidFill>
                <a:schemeClr val="tx1">
                  <a:lumMod val="85000"/>
                  <a:lumOff val="15000"/>
                </a:schemeClr>
              </a:solidFill>
            </a:ln>
            <a:extLst/>
          </p:spPr>
        </p:pic>
        <p:pic>
          <p:nvPicPr>
            <p:cNvPr id="96" name="Picture 32" descr="C:\Users\Jenny\Dropbox\Figure\p34.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368796" y="5270424"/>
              <a:ext cx="1554480" cy="1828800"/>
            </a:xfrm>
            <a:prstGeom prst="rect">
              <a:avLst/>
            </a:prstGeom>
            <a:grpFill/>
            <a:ln>
              <a:solidFill>
                <a:schemeClr val="tx1">
                  <a:lumMod val="85000"/>
                  <a:lumOff val="15000"/>
                </a:schemeClr>
              </a:solidFill>
            </a:ln>
            <a:extLst/>
          </p:spPr>
        </p:pic>
        <p:pic>
          <p:nvPicPr>
            <p:cNvPr id="97" name="Picture 33" descr="C:\Users\Jenny\Dropbox\Figure\p35.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9496044" y="5270424"/>
              <a:ext cx="1554480" cy="1828800"/>
            </a:xfrm>
            <a:prstGeom prst="rect">
              <a:avLst/>
            </a:prstGeom>
            <a:grpFill/>
            <a:ln>
              <a:solidFill>
                <a:schemeClr val="tx1">
                  <a:lumMod val="85000"/>
                  <a:lumOff val="15000"/>
                </a:schemeClr>
              </a:solidFill>
            </a:ln>
            <a:extLst/>
          </p:spPr>
        </p:pic>
      </p:grpSp>
      <p:sp>
        <p:nvSpPr>
          <p:cNvPr id="48" name="矩形 47"/>
          <p:cNvSpPr/>
          <p:nvPr/>
        </p:nvSpPr>
        <p:spPr>
          <a:xfrm>
            <a:off x="3739247" y="939941"/>
            <a:ext cx="1516491" cy="5680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06266" y="939939"/>
            <a:ext cx="759065" cy="5680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Picture 2" descr="C:\Users\Jenny\Dropbox\Figure\cp5.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4524413" y="937228"/>
            <a:ext cx="757426" cy="568069"/>
          </a:xfrm>
          <a:prstGeom prst="rect">
            <a:avLst/>
          </a:prstGeom>
          <a:solidFill>
            <a:schemeClr val="bg1">
              <a:lumMod val="95000"/>
            </a:schemeClr>
          </a:solidFill>
          <a:ln>
            <a:solidFill>
              <a:schemeClr val="tx1">
                <a:lumMod val="85000"/>
                <a:lumOff val="15000"/>
              </a:schemeClr>
            </a:solidFill>
          </a:ln>
          <a:extLst/>
        </p:spPr>
      </p:pic>
      <p:pic>
        <p:nvPicPr>
          <p:cNvPr id="53" name="Picture 4" descr="C:\Users\Jenny\Dropbox\Figure\cp1.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06266" y="939940"/>
            <a:ext cx="757426" cy="568069"/>
          </a:xfrm>
          <a:prstGeom prst="rect">
            <a:avLst/>
          </a:prstGeom>
          <a:solidFill>
            <a:schemeClr val="bg1">
              <a:lumMod val="95000"/>
            </a:schemeClr>
          </a:solidFill>
          <a:ln>
            <a:solidFill>
              <a:schemeClr val="tx1">
                <a:lumMod val="85000"/>
                <a:lumOff val="15000"/>
              </a:schemeClr>
            </a:solidFill>
          </a:ln>
          <a:extLst/>
        </p:spPr>
      </p:pic>
      <p:pic>
        <p:nvPicPr>
          <p:cNvPr id="54" name="Picture 5" descr="C:\Users\Jenny\Dropbox\Figure\cp2.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465331" y="939942"/>
            <a:ext cx="757426" cy="568069"/>
          </a:xfrm>
          <a:prstGeom prst="rect">
            <a:avLst/>
          </a:prstGeom>
          <a:solidFill>
            <a:schemeClr val="bg1">
              <a:lumMod val="95000"/>
            </a:schemeClr>
          </a:solidFill>
          <a:ln>
            <a:solidFill>
              <a:schemeClr val="tx1">
                <a:lumMod val="85000"/>
                <a:lumOff val="15000"/>
              </a:schemeClr>
            </a:solidFill>
          </a:ln>
          <a:extLst/>
        </p:spPr>
      </p:pic>
      <p:pic>
        <p:nvPicPr>
          <p:cNvPr id="56" name="Picture 7" descr="C:\Users\Jenny\Dropbox\Figure\cp4.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2981821" y="939940"/>
            <a:ext cx="757426" cy="568069"/>
          </a:xfrm>
          <a:prstGeom prst="rect">
            <a:avLst/>
          </a:prstGeom>
          <a:solidFill>
            <a:schemeClr val="bg1">
              <a:lumMod val="95000"/>
            </a:schemeClr>
          </a:solidFill>
          <a:ln>
            <a:solidFill>
              <a:schemeClr val="tx1">
                <a:lumMod val="85000"/>
                <a:lumOff val="15000"/>
              </a:schemeClr>
            </a:solidFill>
          </a:ln>
          <a:extLst/>
        </p:spPr>
      </p:pic>
      <p:sp>
        <p:nvSpPr>
          <p:cNvPr id="98" name="矩形 97"/>
          <p:cNvSpPr/>
          <p:nvPr/>
        </p:nvSpPr>
        <p:spPr>
          <a:xfrm>
            <a:off x="942740" y="588979"/>
            <a:ext cx="293670" cy="369332"/>
          </a:xfrm>
          <a:prstGeom prst="rect">
            <a:avLst/>
          </a:prstGeom>
        </p:spPr>
        <p:txBody>
          <a:bodyPr wrap="none">
            <a:spAutoFit/>
          </a:bodyPr>
          <a:lstStyle/>
          <a:p>
            <a:pPr algn="ctr"/>
            <a:r>
              <a:rPr lang="en-US" altLang="zh-TW" dirty="0">
                <a:latin typeface="Garamond" panose="02020404030301010803" pitchFamily="18" charset="0"/>
              </a:rPr>
              <a:t>1</a:t>
            </a:r>
            <a:endParaRPr lang="zh-TW" altLang="en-US" dirty="0">
              <a:latin typeface="Garamond" panose="02020404030301010803" pitchFamily="18" charset="0"/>
            </a:endParaRPr>
          </a:p>
        </p:txBody>
      </p:sp>
      <p:sp>
        <p:nvSpPr>
          <p:cNvPr id="99" name="矩形 98"/>
          <p:cNvSpPr/>
          <p:nvPr/>
        </p:nvSpPr>
        <p:spPr>
          <a:xfrm>
            <a:off x="3205759" y="588979"/>
            <a:ext cx="293670" cy="369332"/>
          </a:xfrm>
          <a:prstGeom prst="rect">
            <a:avLst/>
          </a:prstGeom>
        </p:spPr>
        <p:txBody>
          <a:bodyPr wrap="none">
            <a:spAutoFit/>
          </a:bodyPr>
          <a:lstStyle/>
          <a:p>
            <a:pPr algn="ctr"/>
            <a:r>
              <a:rPr lang="en-US" altLang="zh-TW" dirty="0">
                <a:latin typeface="Garamond" panose="02020404030301010803" pitchFamily="18" charset="0"/>
              </a:rPr>
              <a:t>4</a:t>
            </a:r>
            <a:endParaRPr lang="zh-TW" altLang="en-US" dirty="0">
              <a:latin typeface="Garamond" panose="02020404030301010803" pitchFamily="18" charset="0"/>
            </a:endParaRPr>
          </a:p>
        </p:txBody>
      </p:sp>
      <p:sp>
        <p:nvSpPr>
          <p:cNvPr id="100" name="矩形 99"/>
          <p:cNvSpPr/>
          <p:nvPr/>
        </p:nvSpPr>
        <p:spPr>
          <a:xfrm>
            <a:off x="1696722" y="590249"/>
            <a:ext cx="293670" cy="369332"/>
          </a:xfrm>
          <a:prstGeom prst="rect">
            <a:avLst/>
          </a:prstGeom>
        </p:spPr>
        <p:txBody>
          <a:bodyPr wrap="none">
            <a:spAutoFit/>
          </a:bodyPr>
          <a:lstStyle/>
          <a:p>
            <a:pPr algn="ctr"/>
            <a:r>
              <a:rPr lang="en-US" altLang="zh-TW" dirty="0" smtClean="0">
                <a:latin typeface="Garamond" panose="02020404030301010803" pitchFamily="18" charset="0"/>
              </a:rPr>
              <a:t>2</a:t>
            </a:r>
            <a:endParaRPr lang="zh-TW" altLang="en-US" dirty="0">
              <a:latin typeface="Garamond" panose="02020404030301010803" pitchFamily="18" charset="0"/>
            </a:endParaRPr>
          </a:p>
        </p:txBody>
      </p:sp>
      <p:sp>
        <p:nvSpPr>
          <p:cNvPr id="101" name="矩形 100"/>
          <p:cNvSpPr/>
          <p:nvPr/>
        </p:nvSpPr>
        <p:spPr>
          <a:xfrm>
            <a:off x="2437807" y="590249"/>
            <a:ext cx="293670" cy="369332"/>
          </a:xfrm>
          <a:prstGeom prst="rect">
            <a:avLst/>
          </a:prstGeom>
        </p:spPr>
        <p:txBody>
          <a:bodyPr wrap="none">
            <a:spAutoFit/>
          </a:bodyPr>
          <a:lstStyle/>
          <a:p>
            <a:pPr algn="ctr"/>
            <a:r>
              <a:rPr lang="en-US" altLang="zh-TW" dirty="0" smtClean="0">
                <a:latin typeface="Garamond" panose="02020404030301010803" pitchFamily="18" charset="0"/>
              </a:rPr>
              <a:t>3</a:t>
            </a:r>
            <a:endParaRPr lang="zh-TW" altLang="en-US" dirty="0">
              <a:latin typeface="Garamond" panose="02020404030301010803" pitchFamily="18" charset="0"/>
            </a:endParaRPr>
          </a:p>
        </p:txBody>
      </p:sp>
      <p:sp>
        <p:nvSpPr>
          <p:cNvPr id="102" name="矩形 101"/>
          <p:cNvSpPr/>
          <p:nvPr/>
        </p:nvSpPr>
        <p:spPr>
          <a:xfrm>
            <a:off x="3970219" y="588962"/>
            <a:ext cx="293670" cy="369332"/>
          </a:xfrm>
          <a:prstGeom prst="rect">
            <a:avLst/>
          </a:prstGeom>
        </p:spPr>
        <p:txBody>
          <a:bodyPr wrap="none">
            <a:spAutoFit/>
          </a:bodyPr>
          <a:lstStyle/>
          <a:p>
            <a:pPr algn="ctr"/>
            <a:r>
              <a:rPr lang="en-US" altLang="zh-TW" dirty="0">
                <a:latin typeface="Garamond" panose="02020404030301010803" pitchFamily="18" charset="0"/>
              </a:rPr>
              <a:t>5</a:t>
            </a:r>
            <a:endParaRPr lang="zh-TW" altLang="en-US" dirty="0">
              <a:latin typeface="Garamond" panose="02020404030301010803" pitchFamily="18" charset="0"/>
            </a:endParaRPr>
          </a:p>
        </p:txBody>
      </p:sp>
      <p:sp>
        <p:nvSpPr>
          <p:cNvPr id="103" name="矩形 102"/>
          <p:cNvSpPr/>
          <p:nvPr/>
        </p:nvSpPr>
        <p:spPr>
          <a:xfrm>
            <a:off x="4727645" y="590448"/>
            <a:ext cx="293670" cy="369332"/>
          </a:xfrm>
          <a:prstGeom prst="rect">
            <a:avLst/>
          </a:prstGeom>
        </p:spPr>
        <p:txBody>
          <a:bodyPr wrap="none">
            <a:spAutoFit/>
          </a:bodyPr>
          <a:lstStyle/>
          <a:p>
            <a:pPr algn="ctr"/>
            <a:r>
              <a:rPr lang="en-US" altLang="zh-TW" dirty="0">
                <a:latin typeface="Garamond" panose="02020404030301010803" pitchFamily="18" charset="0"/>
              </a:rPr>
              <a:t>6</a:t>
            </a:r>
            <a:endParaRPr lang="zh-TW" altLang="en-US" dirty="0">
              <a:latin typeface="Garamond" panose="02020404030301010803" pitchFamily="18" charset="0"/>
            </a:endParaRPr>
          </a:p>
        </p:txBody>
      </p:sp>
      <p:sp>
        <p:nvSpPr>
          <p:cNvPr id="106" name="標題 1"/>
          <p:cNvSpPr txBox="1">
            <a:spLocks/>
          </p:cNvSpPr>
          <p:nvPr/>
        </p:nvSpPr>
        <p:spPr>
          <a:xfrm>
            <a:off x="0" y="0"/>
            <a:ext cx="2440475" cy="7430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70C0"/>
                </a:solidFill>
                <a:latin typeface="Segoe UI" panose="020B0502040204020203" pitchFamily="34" charset="0"/>
                <a:ea typeface="+mj-ea"/>
                <a:cs typeface="Segoe UI" panose="020B0502040204020203" pitchFamily="34" charset="0"/>
              </a:defRPr>
            </a:lvl1pPr>
          </a:lstStyle>
          <a:p>
            <a:r>
              <a:rPr lang="en-US" altLang="zh-TW" smtClean="0"/>
              <a:t>Example</a:t>
            </a:r>
            <a:endParaRPr lang="zh-TW" altLang="en-US" dirty="0"/>
          </a:p>
        </p:txBody>
      </p:sp>
      <p:grpSp>
        <p:nvGrpSpPr>
          <p:cNvPr id="136" name="群組 135"/>
          <p:cNvGrpSpPr/>
          <p:nvPr/>
        </p:nvGrpSpPr>
        <p:grpSpPr>
          <a:xfrm>
            <a:off x="6225609" y="1638677"/>
            <a:ext cx="2748341" cy="4575021"/>
            <a:chOff x="6225609" y="1638677"/>
            <a:chExt cx="2748341" cy="4575021"/>
          </a:xfrm>
        </p:grpSpPr>
        <p:pic>
          <p:nvPicPr>
            <p:cNvPr id="6" name="Picture 1" descr="C:\Users\Jenny\Dropbox\Figure\SpotCupResult05-2.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6225609" y="3465357"/>
              <a:ext cx="2748341" cy="2748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3" name="向下箭號 132"/>
            <p:cNvSpPr/>
            <p:nvPr/>
          </p:nvSpPr>
          <p:spPr>
            <a:xfrm>
              <a:off x="7912729" y="1638677"/>
              <a:ext cx="275868" cy="2670773"/>
            </a:xfrm>
            <a:prstGeom prst="downArrow">
              <a:avLst>
                <a:gd name="adj1" fmla="val 34000"/>
                <a:gd name="adj2" fmla="val 9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34" name="TextBox 9"/>
            <p:cNvSpPr txBox="1"/>
            <p:nvPr/>
          </p:nvSpPr>
          <p:spPr>
            <a:xfrm>
              <a:off x="7398962" y="3226344"/>
              <a:ext cx="1253869" cy="707886"/>
            </a:xfrm>
            <a:prstGeom prst="rect">
              <a:avLst/>
            </a:prstGeom>
            <a:solidFill>
              <a:schemeClr val="bg1"/>
            </a:solidFill>
          </p:spPr>
          <p:txBody>
            <a:bodyPr wrap="none" rtlCol="0">
              <a:spAutoFit/>
            </a:bodyPr>
            <a:lstStyle/>
            <a:p>
              <a:pPr algn="ctr"/>
              <a:r>
                <a:rPr lang="en-US" altLang="zh-CN" sz="2000" b="1" dirty="0" smtClean="0">
                  <a:solidFill>
                    <a:schemeClr val="accent4">
                      <a:lumMod val="75000"/>
                    </a:schemeClr>
                  </a:solidFill>
                  <a:latin typeface="Palatino Linotype" pitchFamily="18" charset="0"/>
                  <a:cs typeface="Times New Roman" pitchFamily="18" charset="0"/>
                </a:rPr>
                <a:t>Surface</a:t>
              </a:r>
            </a:p>
            <a:p>
              <a:pPr algn="ctr"/>
              <a:r>
                <a:rPr lang="en-US" altLang="zh-CN" sz="2000" b="1" dirty="0" smtClean="0">
                  <a:solidFill>
                    <a:schemeClr val="accent4">
                      <a:lumMod val="75000"/>
                    </a:schemeClr>
                  </a:solidFill>
                  <a:latin typeface="Palatino Linotype" pitchFamily="18" charset="0"/>
                  <a:cs typeface="Times New Roman" pitchFamily="18" charset="0"/>
                </a:rPr>
                <a:t>blending</a:t>
              </a:r>
              <a:endParaRPr lang="zh-CN" altLang="en-US" sz="2000" b="1" dirty="0">
                <a:solidFill>
                  <a:schemeClr val="accent4">
                    <a:lumMod val="75000"/>
                  </a:schemeClr>
                </a:solidFill>
                <a:latin typeface="Palatino Linotype" pitchFamily="18" charset="0"/>
                <a:cs typeface="Times New Roman" pitchFamily="18" charset="0"/>
              </a:endParaRPr>
            </a:p>
          </p:txBody>
        </p:sp>
      </p:grpSp>
      <p:sp>
        <p:nvSpPr>
          <p:cNvPr id="141" name="內容版面配置區 2"/>
          <p:cNvSpPr>
            <a:spLocks noGrp="1"/>
          </p:cNvSpPr>
          <p:nvPr>
            <p:ph idx="1"/>
          </p:nvPr>
        </p:nvSpPr>
        <p:spPr>
          <a:xfrm>
            <a:off x="173357" y="6236980"/>
            <a:ext cx="7886700" cy="463332"/>
          </a:xfrm>
        </p:spPr>
        <p:txBody>
          <a:bodyPr>
            <a:normAutofit lnSpcReduction="10000"/>
          </a:bodyPr>
          <a:lstStyle/>
          <a:p>
            <a:pPr marL="0" indent="0">
              <a:buNone/>
            </a:pPr>
            <a:r>
              <a:rPr lang="en-US" altLang="zh-TW" b="1" i="1" dirty="0">
                <a:solidFill>
                  <a:srgbClr val="BC1470"/>
                </a:solidFill>
              </a:rPr>
              <a:t>A</a:t>
            </a:r>
            <a:r>
              <a:rPr lang="en-US" altLang="zh-TW" b="1" i="1" dirty="0" smtClean="0">
                <a:solidFill>
                  <a:srgbClr val="BC1470"/>
                </a:solidFill>
              </a:rPr>
              <a:t>n operational vector represents a blended model.</a:t>
            </a:r>
            <a:endParaRPr lang="zh-TW" altLang="en-US" b="1" i="1" dirty="0">
              <a:solidFill>
                <a:srgbClr val="BC1470"/>
              </a:solidFill>
            </a:endParaRPr>
          </a:p>
          <a:p>
            <a:endParaRPr lang="zh-TW" altLang="en-US" b="1" dirty="0">
              <a:solidFill>
                <a:srgbClr val="BC1470"/>
              </a:solidFill>
            </a:endParaRPr>
          </a:p>
        </p:txBody>
      </p:sp>
      <p:pic>
        <p:nvPicPr>
          <p:cNvPr id="7" name="圖片 6"/>
          <p:cNvPicPr>
            <a:picLocks noChangeAspect="1"/>
          </p:cNvPicPr>
          <p:nvPr/>
        </p:nvPicPr>
        <p:blipFill>
          <a:blip r:embed="rId42">
            <a:extLst>
              <a:ext uri="{BEBA8EAE-BF5A-486C-A8C5-ECC9F3942E4B}">
                <a14:imgProps xmlns:a14="http://schemas.microsoft.com/office/drawing/2010/main">
                  <a14:imgLayer r:embed="rId43">
                    <a14:imgEffect>
                      <a14:backgroundRemoval t="3942" b="95021" l="9798" r="89736"/>
                    </a14:imgEffect>
                  </a14:imgLayer>
                </a14:imgProps>
              </a:ext>
            </a:extLst>
          </a:blip>
          <a:stretch>
            <a:fillRect/>
          </a:stretch>
        </p:blipFill>
        <p:spPr>
          <a:xfrm>
            <a:off x="3753774" y="939339"/>
            <a:ext cx="758619" cy="568669"/>
          </a:xfrm>
          <a:prstGeom prst="rect">
            <a:avLst/>
          </a:prstGeom>
          <a:ln>
            <a:solidFill>
              <a:schemeClr val="tx1"/>
            </a:solidFill>
          </a:ln>
        </p:spPr>
      </p:pic>
      <p:grpSp>
        <p:nvGrpSpPr>
          <p:cNvPr id="2" name="群組 1"/>
          <p:cNvGrpSpPr/>
          <p:nvPr/>
        </p:nvGrpSpPr>
        <p:grpSpPr>
          <a:xfrm>
            <a:off x="5888880" y="-37960"/>
            <a:ext cx="3078371" cy="1844678"/>
            <a:chOff x="5888880" y="-37960"/>
            <a:chExt cx="3078371" cy="1844678"/>
          </a:xfrm>
        </p:grpSpPr>
        <p:pic>
          <p:nvPicPr>
            <p:cNvPr id="5" name="Picture 20" descr="C:\Users\Jenny\Dropbox\Figure\topo1.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5888880" y="359914"/>
              <a:ext cx="3078371" cy="1446804"/>
            </a:xfrm>
            <a:prstGeom prst="rect">
              <a:avLst/>
            </a:prstGeom>
            <a:noFill/>
            <a:extLst>
              <a:ext uri="{909E8E84-426E-40DD-AFC4-6F175D3DCCD1}">
                <a14:hiddenFill xmlns:a14="http://schemas.microsoft.com/office/drawing/2010/main">
                  <a:solidFill>
                    <a:srgbClr val="FFFFFF"/>
                  </a:solidFill>
                </a14:hiddenFill>
              </a:ext>
            </a:extLst>
          </p:spPr>
        </p:pic>
        <p:pic>
          <p:nvPicPr>
            <p:cNvPr id="110" name="圖片 109"/>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6047" l="9948" r="89878"/>
                      </a14:imgEffect>
                    </a14:imgLayer>
                  </a14:imgProps>
                </a:ext>
              </a:extLst>
            </a:blip>
            <a:srcRect l="14790" t="10111" r="21726" b="5965"/>
            <a:stretch/>
          </p:blipFill>
          <p:spPr>
            <a:xfrm>
              <a:off x="7579568" y="663490"/>
              <a:ext cx="666322" cy="661034"/>
            </a:xfrm>
            <a:prstGeom prst="rect">
              <a:avLst/>
            </a:prstGeom>
            <a:ln>
              <a:noFill/>
            </a:ln>
          </p:spPr>
        </p:pic>
        <p:sp>
          <p:nvSpPr>
            <p:cNvPr id="105" name="矩形 104"/>
            <p:cNvSpPr/>
            <p:nvPr/>
          </p:nvSpPr>
          <p:spPr>
            <a:xfrm>
              <a:off x="6600049" y="-37960"/>
              <a:ext cx="1922698" cy="397478"/>
            </a:xfrm>
            <a:prstGeom prst="rect">
              <a:avLst/>
            </a:prstGeom>
          </p:spPr>
          <p:txBody>
            <a:bodyPr wrap="square">
              <a:spAutoFit/>
            </a:bodyPr>
            <a:lstStyle/>
            <a:p>
              <a:pPr algn="ctr"/>
              <a:r>
                <a:rPr lang="en-US" altLang="zh-CN" sz="2000" b="1" dirty="0" smtClean="0">
                  <a:latin typeface="Palatino Linotype" pitchFamily="18" charset="0"/>
                </a:rPr>
                <a:t>Merged graph</a:t>
              </a:r>
              <a:endParaRPr lang="zh-CN" altLang="en-US" sz="2000" b="1" dirty="0">
                <a:latin typeface="Palatino Linotype" pitchFamily="18" charset="0"/>
              </a:endParaRPr>
            </a:p>
          </p:txBody>
        </p:sp>
      </p:grpSp>
      <p:grpSp>
        <p:nvGrpSpPr>
          <p:cNvPr id="10" name="群組 9"/>
          <p:cNvGrpSpPr/>
          <p:nvPr/>
        </p:nvGrpSpPr>
        <p:grpSpPr>
          <a:xfrm>
            <a:off x="1868831" y="902144"/>
            <a:ext cx="4032502" cy="3940302"/>
            <a:chOff x="1868831" y="902144"/>
            <a:chExt cx="4032502" cy="3940302"/>
          </a:xfrm>
        </p:grpSpPr>
        <p:grpSp>
          <p:nvGrpSpPr>
            <p:cNvPr id="135" name="群組 134"/>
            <p:cNvGrpSpPr/>
            <p:nvPr/>
          </p:nvGrpSpPr>
          <p:grpSpPr>
            <a:xfrm>
              <a:off x="1868831" y="902144"/>
              <a:ext cx="4032502" cy="3826563"/>
              <a:chOff x="1868831" y="902144"/>
              <a:chExt cx="4032502" cy="3826563"/>
            </a:xfrm>
          </p:grpSpPr>
          <p:sp>
            <p:nvSpPr>
              <p:cNvPr id="108" name="圆角矩形 251"/>
              <p:cNvSpPr/>
              <p:nvPr/>
            </p:nvSpPr>
            <p:spPr>
              <a:xfrm>
                <a:off x="1868831" y="2001720"/>
                <a:ext cx="576064" cy="1044595"/>
              </a:xfrm>
              <a:prstGeom prst="roundRect">
                <a:avLst/>
              </a:prstGeom>
              <a:noFill/>
              <a:ln w="57150">
                <a:solidFill>
                  <a:srgbClr val="BC147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251"/>
              <p:cNvSpPr/>
              <p:nvPr/>
            </p:nvSpPr>
            <p:spPr>
              <a:xfrm>
                <a:off x="5325269" y="2001719"/>
                <a:ext cx="576064" cy="1044595"/>
              </a:xfrm>
              <a:prstGeom prst="roundRect">
                <a:avLst/>
              </a:prstGeom>
              <a:noFill/>
              <a:ln w="57150">
                <a:solidFill>
                  <a:srgbClr val="BC147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肘形接點 110"/>
              <p:cNvCxnSpPr>
                <a:stCxn id="108" idx="0"/>
              </p:cNvCxnSpPr>
              <p:nvPr/>
            </p:nvCxnSpPr>
            <p:spPr>
              <a:xfrm rot="5400000" flipH="1" flipV="1">
                <a:off x="2132312" y="1532563"/>
                <a:ext cx="493709" cy="444607"/>
              </a:xfrm>
              <a:prstGeom prst="bentConnector3">
                <a:avLst/>
              </a:prstGeom>
              <a:ln w="38100">
                <a:solidFill>
                  <a:srgbClr val="BC1470"/>
                </a:solidFill>
              </a:ln>
            </p:spPr>
            <p:style>
              <a:lnRef idx="1">
                <a:schemeClr val="accent1"/>
              </a:lnRef>
              <a:fillRef idx="0">
                <a:schemeClr val="accent1"/>
              </a:fillRef>
              <a:effectRef idx="0">
                <a:schemeClr val="accent1"/>
              </a:effectRef>
              <a:fontRef idx="minor">
                <a:schemeClr val="tx1"/>
              </a:fontRef>
            </p:style>
          </p:cxnSp>
          <p:cxnSp>
            <p:nvCxnSpPr>
              <p:cNvPr id="113" name="肘形接點 112"/>
              <p:cNvCxnSpPr>
                <a:stCxn id="109" idx="0"/>
                <a:endCxn id="49" idx="2"/>
              </p:cNvCxnSpPr>
              <p:nvPr/>
            </p:nvCxnSpPr>
            <p:spPr>
              <a:xfrm rot="16200000" flipV="1">
                <a:off x="3860532" y="248949"/>
                <a:ext cx="493708" cy="3011831"/>
              </a:xfrm>
              <a:prstGeom prst="bentConnector3">
                <a:avLst/>
              </a:prstGeom>
              <a:ln w="38100">
                <a:solidFill>
                  <a:srgbClr val="BC1470"/>
                </a:solidFill>
              </a:ln>
            </p:spPr>
            <p:style>
              <a:lnRef idx="1">
                <a:schemeClr val="accent1"/>
              </a:lnRef>
              <a:fillRef idx="0">
                <a:schemeClr val="accent1"/>
              </a:fillRef>
              <a:effectRef idx="0">
                <a:schemeClr val="accent1"/>
              </a:effectRef>
              <a:fontRef idx="minor">
                <a:schemeClr val="tx1"/>
              </a:fontRef>
            </p:style>
          </p:cxnSp>
          <p:cxnSp>
            <p:nvCxnSpPr>
              <p:cNvPr id="115" name="肘形接點 114"/>
              <p:cNvCxnSpPr>
                <a:stCxn id="108" idx="2"/>
                <a:endCxn id="81" idx="0"/>
              </p:cNvCxnSpPr>
              <p:nvPr/>
            </p:nvCxnSpPr>
            <p:spPr>
              <a:xfrm rot="16200000" flipH="1">
                <a:off x="3059655" y="2143523"/>
                <a:ext cx="1010612" cy="2816196"/>
              </a:xfrm>
              <a:prstGeom prst="bentConnector3">
                <a:avLst/>
              </a:prstGeom>
              <a:ln w="38100">
                <a:solidFill>
                  <a:srgbClr val="BC1470"/>
                </a:solidFill>
              </a:ln>
            </p:spPr>
            <p:style>
              <a:lnRef idx="1">
                <a:schemeClr val="accent1"/>
              </a:lnRef>
              <a:fillRef idx="0">
                <a:schemeClr val="accent1"/>
              </a:fillRef>
              <a:effectRef idx="0">
                <a:schemeClr val="accent1"/>
              </a:effectRef>
              <a:fontRef idx="minor">
                <a:schemeClr val="tx1"/>
              </a:fontRef>
            </p:style>
          </p:cxnSp>
          <p:cxnSp>
            <p:nvCxnSpPr>
              <p:cNvPr id="117" name="肘形接點 116"/>
              <p:cNvCxnSpPr>
                <a:stCxn id="109" idx="2"/>
                <a:endCxn id="120" idx="2"/>
              </p:cNvCxnSpPr>
              <p:nvPr/>
            </p:nvCxnSpPr>
            <p:spPr>
              <a:xfrm rot="5400000">
                <a:off x="3307757" y="2423162"/>
                <a:ext cx="1682392" cy="2928697"/>
              </a:xfrm>
              <a:prstGeom prst="bentConnector3">
                <a:avLst>
                  <a:gd name="adj1" fmla="val 113588"/>
                </a:avLst>
              </a:prstGeom>
              <a:ln w="38100">
                <a:solidFill>
                  <a:srgbClr val="BC1470"/>
                </a:solidFill>
              </a:ln>
            </p:spPr>
            <p:style>
              <a:lnRef idx="1">
                <a:schemeClr val="accent1"/>
              </a:lnRef>
              <a:fillRef idx="0">
                <a:schemeClr val="accent1"/>
              </a:fillRef>
              <a:effectRef idx="0">
                <a:schemeClr val="accent1"/>
              </a:effectRef>
              <a:fontRef idx="minor">
                <a:schemeClr val="tx1"/>
              </a:fontRef>
            </p:style>
          </p:cxnSp>
          <p:sp>
            <p:nvSpPr>
              <p:cNvPr id="119" name="圆角矩形 251"/>
              <p:cNvSpPr/>
              <p:nvPr/>
            </p:nvSpPr>
            <p:spPr>
              <a:xfrm>
                <a:off x="2228976" y="902144"/>
                <a:ext cx="750363" cy="607711"/>
              </a:xfrm>
              <a:prstGeom prst="roundRect">
                <a:avLst>
                  <a:gd name="adj" fmla="val 7237"/>
                </a:avLst>
              </a:prstGeom>
              <a:noFill/>
              <a:ln w="57150">
                <a:solidFill>
                  <a:srgbClr val="BC147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圆角矩形 251"/>
              <p:cNvSpPr/>
              <p:nvPr/>
            </p:nvSpPr>
            <p:spPr>
              <a:xfrm>
                <a:off x="2381553" y="4024760"/>
                <a:ext cx="606101" cy="703946"/>
              </a:xfrm>
              <a:prstGeom prst="roundRect">
                <a:avLst>
                  <a:gd name="adj" fmla="val 7237"/>
                </a:avLst>
              </a:prstGeom>
              <a:noFill/>
              <a:ln w="57150">
                <a:solidFill>
                  <a:srgbClr val="BC147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圆角矩形 251"/>
              <p:cNvSpPr/>
              <p:nvPr/>
            </p:nvSpPr>
            <p:spPr>
              <a:xfrm>
                <a:off x="4680860" y="4024760"/>
                <a:ext cx="605643" cy="700620"/>
              </a:xfrm>
              <a:prstGeom prst="roundRect">
                <a:avLst>
                  <a:gd name="adj" fmla="val 7237"/>
                </a:avLst>
              </a:prstGeom>
              <a:noFill/>
              <a:ln w="57150">
                <a:solidFill>
                  <a:srgbClr val="BC147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橢圓 7"/>
            <p:cNvSpPr/>
            <p:nvPr/>
          </p:nvSpPr>
          <p:spPr>
            <a:xfrm>
              <a:off x="4514418" y="3908666"/>
              <a:ext cx="396607" cy="396607"/>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dirty="0"/>
            </a:p>
          </p:txBody>
        </p:sp>
        <p:sp>
          <p:nvSpPr>
            <p:cNvPr id="9" name="矩形 8"/>
            <p:cNvSpPr/>
            <p:nvPr/>
          </p:nvSpPr>
          <p:spPr>
            <a:xfrm>
              <a:off x="4503197" y="3922303"/>
              <a:ext cx="425116" cy="400110"/>
            </a:xfrm>
            <a:prstGeom prst="rect">
              <a:avLst/>
            </a:prstGeom>
          </p:spPr>
          <p:txBody>
            <a:bodyPr wrap="none">
              <a:spAutoFit/>
            </a:bodyPr>
            <a:lstStyle/>
            <a:p>
              <a:pPr algn="ctr"/>
              <a:r>
                <a:rPr lang="en-US" altLang="zh-TW" sz="2000" dirty="0">
                  <a:latin typeface="Garamond" panose="02020404030301010803" pitchFamily="18" charset="0"/>
                  <a:sym typeface="Symbol"/>
                </a:rPr>
                <a:t>16</a:t>
              </a:r>
              <a:endParaRPr lang="zh-TW" altLang="en-US" sz="2000" dirty="0">
                <a:latin typeface="Garamond" panose="02020404030301010803" pitchFamily="18" charset="0"/>
              </a:endParaRPr>
            </a:p>
          </p:txBody>
        </p:sp>
        <p:sp>
          <p:nvSpPr>
            <p:cNvPr id="112" name="橢圓 111"/>
            <p:cNvSpPr/>
            <p:nvPr/>
          </p:nvSpPr>
          <p:spPr>
            <a:xfrm>
              <a:off x="2750561" y="4428699"/>
              <a:ext cx="396607" cy="396607"/>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dirty="0"/>
            </a:p>
          </p:txBody>
        </p:sp>
        <p:sp>
          <p:nvSpPr>
            <p:cNvPr id="114" name="矩形 113"/>
            <p:cNvSpPr/>
            <p:nvPr/>
          </p:nvSpPr>
          <p:spPr>
            <a:xfrm>
              <a:off x="2739340" y="4442336"/>
              <a:ext cx="425117" cy="400110"/>
            </a:xfrm>
            <a:prstGeom prst="rect">
              <a:avLst/>
            </a:prstGeom>
          </p:spPr>
          <p:txBody>
            <a:bodyPr wrap="none">
              <a:spAutoFit/>
            </a:bodyPr>
            <a:lstStyle/>
            <a:p>
              <a:pPr algn="ctr"/>
              <a:r>
                <a:rPr lang="en-US" altLang="zh-TW" sz="2000" dirty="0" smtClean="0">
                  <a:latin typeface="Garamond" panose="02020404030301010803" pitchFamily="18" charset="0"/>
                  <a:sym typeface="Symbol"/>
                </a:rPr>
                <a:t>12</a:t>
              </a:r>
              <a:endParaRPr lang="zh-TW" altLang="en-US" sz="2000" dirty="0">
                <a:latin typeface="Garamond" panose="02020404030301010803" pitchFamily="18" charset="0"/>
              </a:endParaRPr>
            </a:p>
          </p:txBody>
        </p:sp>
      </p:grpSp>
    </p:spTree>
    <p:extLst>
      <p:ext uri="{BB962C8B-B14F-4D97-AF65-F5344CB8AC3E}">
        <p14:creationId xmlns:p14="http://schemas.microsoft.com/office/powerpoint/2010/main" val="22853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22" presetClass="entr" presetSubtype="8" fill="hold" nodeType="withEffect">
                                  <p:stCondLst>
                                    <p:cond delay="0"/>
                                  </p:stCondLst>
                                  <p:childTnLst>
                                    <p:set>
                                      <p:cBhvr>
                                        <p:cTn id="20" dur="1" fill="hold">
                                          <p:stCondLst>
                                            <p:cond delay="0"/>
                                          </p:stCondLst>
                                        </p:cTn>
                                        <p:tgtEl>
                                          <p:spTgt spid="141">
                                            <p:txEl>
                                              <p:pRg st="0" end="0"/>
                                            </p:txEl>
                                          </p:spTgt>
                                        </p:tgtEl>
                                        <p:attrNameLst>
                                          <p:attrName>style.visibility</p:attrName>
                                        </p:attrNameLst>
                                      </p:cBhvr>
                                      <p:to>
                                        <p:strVal val="visible"/>
                                      </p:to>
                                    </p:set>
                                    <p:animEffect transition="in" filter="wipe(left)">
                                      <p:cBhvr>
                                        <p:cTn id="21" dur="500"/>
                                        <p:tgtEl>
                                          <p:spTgt spid="1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276904"/>
            <a:ext cx="7886700" cy="733716"/>
          </a:xfrm>
        </p:spPr>
        <p:txBody>
          <a:bodyPr/>
          <a:lstStyle/>
          <a:p>
            <a:r>
              <a:rPr lang="en-US" altLang="zh-TW" dirty="0"/>
              <a:t>Tree </a:t>
            </a:r>
            <a:r>
              <a:rPr lang="en-US" altLang="zh-TW" dirty="0" smtClean="0"/>
              <a:t>Growing Algorithm</a:t>
            </a:r>
            <a:endParaRPr lang="zh-TW" altLang="en-US" dirty="0"/>
          </a:p>
        </p:txBody>
      </p:sp>
      <p:sp>
        <p:nvSpPr>
          <p:cNvPr id="3" name="內容版面配置區 2"/>
          <p:cNvSpPr>
            <a:spLocks noGrp="1"/>
          </p:cNvSpPr>
          <p:nvPr>
            <p:ph idx="1"/>
          </p:nvPr>
        </p:nvSpPr>
        <p:spPr>
          <a:xfrm>
            <a:off x="628650" y="1167031"/>
            <a:ext cx="7886700" cy="994989"/>
          </a:xfrm>
        </p:spPr>
        <p:txBody>
          <a:bodyPr>
            <a:noAutofit/>
          </a:bodyPr>
          <a:lstStyle/>
          <a:p>
            <a:r>
              <a:rPr lang="en-US" altLang="zh-TW" sz="2200" dirty="0" smtClean="0"/>
              <a:t>Search for all possible combinations</a:t>
            </a:r>
            <a:r>
              <a:rPr lang="en-US" altLang="zh-TW" sz="2400" dirty="0" smtClean="0"/>
              <a:t> </a:t>
            </a:r>
            <a:r>
              <a:rPr lang="en-US" altLang="zh-TW" sz="2200" dirty="0" smtClean="0"/>
              <a:t>by tree growing</a:t>
            </a:r>
          </a:p>
          <a:p>
            <a:r>
              <a:rPr lang="en-US" altLang="zh-TW" sz="2200" dirty="0"/>
              <a:t>Filter out implausible combinations</a:t>
            </a:r>
            <a:r>
              <a:rPr lang="en-US" altLang="zh-TW" sz="2400" dirty="0"/>
              <a:t> </a:t>
            </a:r>
            <a:r>
              <a:rPr lang="en-US" altLang="zh-TW" sz="2200" dirty="0" smtClean="0"/>
              <a:t>by </a:t>
            </a:r>
            <a:r>
              <a:rPr lang="en-US" altLang="zh-TW" sz="2200" dirty="0"/>
              <a:t>rules</a:t>
            </a:r>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11</a:t>
            </a:fld>
            <a:endParaRPr lang="zh-TW" altLang="en-US" dirty="0"/>
          </a:p>
        </p:txBody>
      </p:sp>
      <p:sp>
        <p:nvSpPr>
          <p:cNvPr id="16" name="矩形 15"/>
          <p:cNvSpPr/>
          <p:nvPr/>
        </p:nvSpPr>
        <p:spPr>
          <a:xfrm>
            <a:off x="3851920" y="2732733"/>
            <a:ext cx="576064" cy="576064"/>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latin typeface="Garamond" panose="02020404030301010803" pitchFamily="18" charset="0"/>
            </a:endParaRPr>
          </a:p>
        </p:txBody>
      </p:sp>
      <p:sp>
        <p:nvSpPr>
          <p:cNvPr id="17" name="矩形 16"/>
          <p:cNvSpPr/>
          <p:nvPr/>
        </p:nvSpPr>
        <p:spPr>
          <a:xfrm>
            <a:off x="1547664" y="2732733"/>
            <a:ext cx="576064" cy="576064"/>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latin typeface="Garamond" panose="02020404030301010803" pitchFamily="18" charset="0"/>
            </a:endParaRPr>
          </a:p>
        </p:txBody>
      </p:sp>
      <p:sp>
        <p:nvSpPr>
          <p:cNvPr id="18" name="矩形 17"/>
          <p:cNvSpPr/>
          <p:nvPr/>
        </p:nvSpPr>
        <p:spPr>
          <a:xfrm>
            <a:off x="2123728" y="2732733"/>
            <a:ext cx="576064" cy="576064"/>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latin typeface="Garamond" panose="02020404030301010803" pitchFamily="18" charset="0"/>
            </a:endParaRPr>
          </a:p>
        </p:txBody>
      </p:sp>
      <p:sp>
        <p:nvSpPr>
          <p:cNvPr id="19" name="矩形 18"/>
          <p:cNvSpPr/>
          <p:nvPr/>
        </p:nvSpPr>
        <p:spPr>
          <a:xfrm>
            <a:off x="2699792" y="2732733"/>
            <a:ext cx="576064" cy="576064"/>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latin typeface="Garamond" panose="02020404030301010803" pitchFamily="18" charset="0"/>
            </a:endParaRPr>
          </a:p>
        </p:txBody>
      </p:sp>
      <p:sp>
        <p:nvSpPr>
          <p:cNvPr id="20" name="矩形 19"/>
          <p:cNvSpPr/>
          <p:nvPr/>
        </p:nvSpPr>
        <p:spPr>
          <a:xfrm>
            <a:off x="3275856" y="2732733"/>
            <a:ext cx="576064" cy="576064"/>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800" dirty="0" smtClean="0">
                <a:latin typeface="Garamond" panose="02020404030301010803" pitchFamily="18" charset="0"/>
              </a:rPr>
              <a:t>…</a:t>
            </a:r>
            <a:endParaRPr lang="zh-TW" altLang="en-US" sz="2800" dirty="0">
              <a:latin typeface="Garamond" panose="02020404030301010803" pitchFamily="18" charset="0"/>
            </a:endParaRPr>
          </a:p>
        </p:txBody>
      </p:sp>
      <p:sp>
        <p:nvSpPr>
          <p:cNvPr id="21" name="矩形 20"/>
          <p:cNvSpPr/>
          <p:nvPr/>
        </p:nvSpPr>
        <p:spPr>
          <a:xfrm>
            <a:off x="4427984" y="2732733"/>
            <a:ext cx="576064" cy="576064"/>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latin typeface="Garamond" panose="02020404030301010803" pitchFamily="18" charset="0"/>
            </a:endParaRPr>
          </a:p>
        </p:txBody>
      </p:sp>
      <p:sp>
        <p:nvSpPr>
          <p:cNvPr id="22" name="矩形 21"/>
          <p:cNvSpPr/>
          <p:nvPr/>
        </p:nvSpPr>
        <p:spPr>
          <a:xfrm>
            <a:off x="5004048" y="2732733"/>
            <a:ext cx="576064" cy="576064"/>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latin typeface="Garamond" panose="02020404030301010803" pitchFamily="18" charset="0"/>
            </a:endParaRPr>
          </a:p>
        </p:txBody>
      </p:sp>
      <p:sp>
        <p:nvSpPr>
          <p:cNvPr id="23" name="矩形 22"/>
          <p:cNvSpPr/>
          <p:nvPr/>
        </p:nvSpPr>
        <p:spPr>
          <a:xfrm>
            <a:off x="5580112" y="2732733"/>
            <a:ext cx="576064" cy="576064"/>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latin typeface="Garamond" panose="02020404030301010803" pitchFamily="18" charset="0"/>
            </a:endParaRPr>
          </a:p>
        </p:txBody>
      </p:sp>
      <p:sp>
        <p:nvSpPr>
          <p:cNvPr id="24" name="矩形 23"/>
          <p:cNvSpPr/>
          <p:nvPr/>
        </p:nvSpPr>
        <p:spPr>
          <a:xfrm>
            <a:off x="6732240" y="2732733"/>
            <a:ext cx="576064" cy="576064"/>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latin typeface="Garamond" panose="02020404030301010803" pitchFamily="18" charset="0"/>
            </a:endParaRPr>
          </a:p>
        </p:txBody>
      </p:sp>
      <p:sp>
        <p:nvSpPr>
          <p:cNvPr id="25" name="矩形 24"/>
          <p:cNvSpPr/>
          <p:nvPr/>
        </p:nvSpPr>
        <p:spPr>
          <a:xfrm>
            <a:off x="6156176" y="2732733"/>
            <a:ext cx="576064" cy="576064"/>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800" dirty="0" smtClean="0">
                <a:latin typeface="Garamond" panose="02020404030301010803" pitchFamily="18" charset="0"/>
              </a:rPr>
              <a:t>…</a:t>
            </a:r>
            <a:endParaRPr lang="zh-TW" altLang="en-US" sz="2800" dirty="0">
              <a:latin typeface="Garamond" panose="02020404030301010803" pitchFamily="18" charset="0"/>
            </a:endParaRPr>
          </a:p>
        </p:txBody>
      </p:sp>
      <p:sp>
        <p:nvSpPr>
          <p:cNvPr id="30" name="橢圓 59"/>
          <p:cNvSpPr/>
          <p:nvPr/>
        </p:nvSpPr>
        <p:spPr>
          <a:xfrm>
            <a:off x="1043608" y="4744322"/>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sp>
        <p:nvSpPr>
          <p:cNvPr id="90" name="文字方塊 140"/>
          <p:cNvSpPr txBox="1"/>
          <p:nvPr/>
        </p:nvSpPr>
        <p:spPr>
          <a:xfrm>
            <a:off x="1468002" y="2271070"/>
            <a:ext cx="2599943" cy="461665"/>
          </a:xfrm>
          <a:prstGeom prst="rect">
            <a:avLst/>
          </a:prstGeom>
          <a:noFill/>
        </p:spPr>
        <p:txBody>
          <a:bodyPr wrap="none" rtlCol="0">
            <a:spAutoFit/>
          </a:bodyPr>
          <a:lstStyle/>
          <a:p>
            <a:r>
              <a:rPr lang="en-US" altLang="zh-TW" sz="2400" b="1" dirty="0" smtClean="0">
                <a:latin typeface="Garamond" panose="02020404030301010803" pitchFamily="18" charset="0"/>
              </a:rPr>
              <a:t>Operational vector</a:t>
            </a:r>
          </a:p>
        </p:txBody>
      </p:sp>
      <p:grpSp>
        <p:nvGrpSpPr>
          <p:cNvPr id="155" name="群組 154"/>
          <p:cNvGrpSpPr/>
          <p:nvPr/>
        </p:nvGrpSpPr>
        <p:grpSpPr>
          <a:xfrm>
            <a:off x="1340910" y="3301166"/>
            <a:ext cx="859764" cy="3168352"/>
            <a:chOff x="1340910" y="3301166"/>
            <a:chExt cx="859764" cy="3168352"/>
          </a:xfrm>
        </p:grpSpPr>
        <p:cxnSp>
          <p:nvCxnSpPr>
            <p:cNvPr id="143" name="直線接點 48"/>
            <p:cNvCxnSpPr/>
            <p:nvPr/>
          </p:nvCxnSpPr>
          <p:spPr>
            <a:xfrm>
              <a:off x="2123728" y="3301166"/>
              <a:ext cx="0" cy="3168352"/>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4" name="直線接點 58"/>
            <p:cNvCxnSpPr/>
            <p:nvPr/>
          </p:nvCxnSpPr>
          <p:spPr>
            <a:xfrm>
              <a:off x="1547663" y="3301166"/>
              <a:ext cx="0" cy="3168352"/>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5" name="橢圓 23"/>
            <p:cNvSpPr/>
            <p:nvPr/>
          </p:nvSpPr>
          <p:spPr>
            <a:xfrm>
              <a:off x="1692000" y="4988213"/>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2</a:t>
              </a:r>
              <a:endParaRPr lang="zh-TW" altLang="en-US" dirty="0">
                <a:latin typeface="Garamond" panose="02020404030301010803" pitchFamily="18" charset="0"/>
              </a:endParaRPr>
            </a:p>
          </p:txBody>
        </p:sp>
        <p:sp>
          <p:nvSpPr>
            <p:cNvPr id="146" name="文字方塊 60"/>
            <p:cNvSpPr txBox="1"/>
            <p:nvPr/>
          </p:nvSpPr>
          <p:spPr>
            <a:xfrm rot="5400000">
              <a:off x="1667194" y="5350901"/>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sp>
          <p:nvSpPr>
            <p:cNvPr id="147" name="橢圓 21"/>
            <p:cNvSpPr/>
            <p:nvPr/>
          </p:nvSpPr>
          <p:spPr>
            <a:xfrm>
              <a:off x="1692000" y="3731575"/>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latin typeface="Garamond" panose="02020404030301010803" pitchFamily="18" charset="0"/>
                  <a:sym typeface="Symbol"/>
                </a:rPr>
                <a:t></a:t>
              </a:r>
              <a:endParaRPr lang="zh-TW" altLang="en-US" dirty="0">
                <a:latin typeface="Garamond" panose="02020404030301010803" pitchFamily="18" charset="0"/>
              </a:endParaRPr>
            </a:p>
          </p:txBody>
        </p:sp>
        <p:sp>
          <p:nvSpPr>
            <p:cNvPr id="148" name="橢圓 22"/>
            <p:cNvSpPr/>
            <p:nvPr/>
          </p:nvSpPr>
          <p:spPr>
            <a:xfrm>
              <a:off x="1691197" y="4391360"/>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1</a:t>
              </a:r>
              <a:endParaRPr lang="zh-TW" altLang="en-US" dirty="0">
                <a:latin typeface="Garamond" panose="02020404030301010803" pitchFamily="18" charset="0"/>
              </a:endParaRPr>
            </a:p>
          </p:txBody>
        </p:sp>
        <p:sp>
          <p:nvSpPr>
            <p:cNvPr id="149" name="橢圓 41"/>
            <p:cNvSpPr/>
            <p:nvPr/>
          </p:nvSpPr>
          <p:spPr>
            <a:xfrm>
              <a:off x="1692000" y="5914931"/>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latin typeface="Garamond" panose="02020404030301010803" pitchFamily="18" charset="0"/>
                </a:rPr>
                <a:t>n</a:t>
              </a:r>
              <a:endParaRPr lang="zh-TW" altLang="en-US" dirty="0">
                <a:latin typeface="Garamond" panose="02020404030301010803" pitchFamily="18" charset="0"/>
              </a:endParaRPr>
            </a:p>
          </p:txBody>
        </p:sp>
        <p:cxnSp>
          <p:nvCxnSpPr>
            <p:cNvPr id="150" name="直線接點 62"/>
            <p:cNvCxnSpPr>
              <a:endCxn id="147" idx="2"/>
            </p:cNvCxnSpPr>
            <p:nvPr/>
          </p:nvCxnSpPr>
          <p:spPr>
            <a:xfrm flipV="1">
              <a:off x="1340910" y="3880226"/>
              <a:ext cx="351090" cy="10036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接點 64"/>
            <p:cNvCxnSpPr>
              <a:endCxn id="148" idx="2"/>
            </p:cNvCxnSpPr>
            <p:nvPr/>
          </p:nvCxnSpPr>
          <p:spPr>
            <a:xfrm flipV="1">
              <a:off x="1340910" y="4540011"/>
              <a:ext cx="350287" cy="343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接點 66"/>
            <p:cNvCxnSpPr>
              <a:endCxn id="145" idx="2"/>
            </p:cNvCxnSpPr>
            <p:nvPr/>
          </p:nvCxnSpPr>
          <p:spPr>
            <a:xfrm>
              <a:off x="1340910" y="4883920"/>
              <a:ext cx="351090" cy="243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接點 68"/>
            <p:cNvCxnSpPr>
              <a:endCxn id="149" idx="2"/>
            </p:cNvCxnSpPr>
            <p:nvPr/>
          </p:nvCxnSpPr>
          <p:spPr>
            <a:xfrm>
              <a:off x="1340910" y="4883920"/>
              <a:ext cx="351090" cy="1179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9" name="群組 158"/>
          <p:cNvGrpSpPr/>
          <p:nvPr/>
        </p:nvGrpSpPr>
        <p:grpSpPr>
          <a:xfrm>
            <a:off x="1630190" y="2825688"/>
            <a:ext cx="859128" cy="1165608"/>
            <a:chOff x="1630190" y="2825688"/>
            <a:chExt cx="859128" cy="1165608"/>
          </a:xfrm>
        </p:grpSpPr>
        <p:sp>
          <p:nvSpPr>
            <p:cNvPr id="157" name="矩形 156"/>
            <p:cNvSpPr/>
            <p:nvPr/>
          </p:nvSpPr>
          <p:spPr>
            <a:xfrm>
              <a:off x="1630190" y="2825688"/>
              <a:ext cx="396263" cy="400110"/>
            </a:xfrm>
            <a:prstGeom prst="rect">
              <a:avLst/>
            </a:prstGeom>
          </p:spPr>
          <p:txBody>
            <a:bodyPr wrap="none">
              <a:spAutoFit/>
            </a:bodyPr>
            <a:lstStyle/>
            <a:p>
              <a:pPr algn="ctr"/>
              <a:r>
                <a:rPr lang="en-US" altLang="zh-TW" sz="2000" dirty="0">
                  <a:latin typeface="Garamond" panose="02020404030301010803" pitchFamily="18" charset="0"/>
                  <a:sym typeface="Symbol"/>
                </a:rPr>
                <a:t></a:t>
              </a:r>
              <a:endParaRPr lang="zh-TW" altLang="en-US" sz="2000" dirty="0">
                <a:latin typeface="Garamond" panose="02020404030301010803" pitchFamily="18" charset="0"/>
              </a:endParaRPr>
            </a:p>
          </p:txBody>
        </p:sp>
        <p:sp>
          <p:nvSpPr>
            <p:cNvPr id="158" name="向左箭號 157"/>
            <p:cNvSpPr/>
            <p:nvPr/>
          </p:nvSpPr>
          <p:spPr>
            <a:xfrm>
              <a:off x="2006605" y="3752195"/>
              <a:ext cx="482713" cy="239101"/>
            </a:xfrm>
            <a:prstGeom prst="leftArrow">
              <a:avLst/>
            </a:prstGeom>
            <a:ln>
              <a:solidFill>
                <a:schemeClr val="accent2">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grpSp>
        <p:nvGrpSpPr>
          <p:cNvPr id="162" name="群組 161"/>
          <p:cNvGrpSpPr/>
          <p:nvPr/>
        </p:nvGrpSpPr>
        <p:grpSpPr>
          <a:xfrm>
            <a:off x="1675876" y="2825688"/>
            <a:ext cx="833290" cy="1832454"/>
            <a:chOff x="1675876" y="2825688"/>
            <a:chExt cx="833290" cy="1832454"/>
          </a:xfrm>
        </p:grpSpPr>
        <p:sp>
          <p:nvSpPr>
            <p:cNvPr id="160" name="向左箭號 159"/>
            <p:cNvSpPr/>
            <p:nvPr/>
          </p:nvSpPr>
          <p:spPr>
            <a:xfrm>
              <a:off x="2026453" y="4419041"/>
              <a:ext cx="482713" cy="239101"/>
            </a:xfrm>
            <a:prstGeom prst="leftArrow">
              <a:avLst/>
            </a:prstGeom>
            <a:ln>
              <a:solidFill>
                <a:schemeClr val="accent2">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61" name="矩形 160"/>
            <p:cNvSpPr/>
            <p:nvPr/>
          </p:nvSpPr>
          <p:spPr>
            <a:xfrm>
              <a:off x="1675876" y="2825688"/>
              <a:ext cx="304891" cy="400110"/>
            </a:xfrm>
            <a:prstGeom prst="rect">
              <a:avLst/>
            </a:prstGeom>
          </p:spPr>
          <p:txBody>
            <a:bodyPr wrap="none">
              <a:spAutoFit/>
            </a:bodyPr>
            <a:lstStyle/>
            <a:p>
              <a:pPr algn="ctr"/>
              <a:r>
                <a:rPr lang="en-US" altLang="zh-TW" sz="2000" dirty="0" smtClean="0">
                  <a:latin typeface="Garamond" panose="02020404030301010803" pitchFamily="18" charset="0"/>
                  <a:sym typeface="Symbol"/>
                </a:rPr>
                <a:t>1</a:t>
              </a:r>
              <a:endParaRPr lang="zh-TW" altLang="en-US" sz="2000" dirty="0">
                <a:latin typeface="Garamond" panose="02020404030301010803" pitchFamily="18" charset="0"/>
              </a:endParaRPr>
            </a:p>
          </p:txBody>
        </p:sp>
      </p:grpSp>
      <p:grpSp>
        <p:nvGrpSpPr>
          <p:cNvPr id="165" name="群組 164"/>
          <p:cNvGrpSpPr/>
          <p:nvPr/>
        </p:nvGrpSpPr>
        <p:grpSpPr>
          <a:xfrm>
            <a:off x="1675876" y="2825688"/>
            <a:ext cx="834646" cy="2441314"/>
            <a:chOff x="1675876" y="2825688"/>
            <a:chExt cx="834646" cy="2441314"/>
          </a:xfrm>
        </p:grpSpPr>
        <p:sp>
          <p:nvSpPr>
            <p:cNvPr id="163" name="向左箭號 162"/>
            <p:cNvSpPr/>
            <p:nvPr/>
          </p:nvSpPr>
          <p:spPr>
            <a:xfrm>
              <a:off x="2027809" y="5027901"/>
              <a:ext cx="482713" cy="239101"/>
            </a:xfrm>
            <a:prstGeom prst="leftArrow">
              <a:avLst/>
            </a:prstGeom>
            <a:ln>
              <a:solidFill>
                <a:schemeClr val="accent2">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64" name="矩形 163"/>
            <p:cNvSpPr/>
            <p:nvPr/>
          </p:nvSpPr>
          <p:spPr>
            <a:xfrm>
              <a:off x="1675876" y="2825688"/>
              <a:ext cx="304892" cy="400110"/>
            </a:xfrm>
            <a:prstGeom prst="rect">
              <a:avLst/>
            </a:prstGeom>
          </p:spPr>
          <p:txBody>
            <a:bodyPr wrap="none">
              <a:spAutoFit/>
            </a:bodyPr>
            <a:lstStyle/>
            <a:p>
              <a:pPr algn="ctr"/>
              <a:r>
                <a:rPr lang="en-US" altLang="zh-TW" sz="2000" dirty="0">
                  <a:latin typeface="Garamond" panose="02020404030301010803" pitchFamily="18" charset="0"/>
                  <a:sym typeface="Symbol"/>
                </a:rPr>
                <a:t>2</a:t>
              </a:r>
              <a:endParaRPr lang="zh-TW" altLang="en-US" sz="2000" dirty="0">
                <a:latin typeface="Garamond" panose="02020404030301010803" pitchFamily="18" charset="0"/>
              </a:endParaRPr>
            </a:p>
          </p:txBody>
        </p:sp>
      </p:grpSp>
      <p:sp>
        <p:nvSpPr>
          <p:cNvPr id="166" name="乘號 102"/>
          <p:cNvSpPr/>
          <p:nvPr/>
        </p:nvSpPr>
        <p:spPr>
          <a:xfrm>
            <a:off x="1588623" y="4885342"/>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grpSp>
        <p:nvGrpSpPr>
          <p:cNvPr id="167" name="群組 166"/>
          <p:cNvGrpSpPr/>
          <p:nvPr/>
        </p:nvGrpSpPr>
        <p:grpSpPr>
          <a:xfrm>
            <a:off x="1989302" y="3301166"/>
            <a:ext cx="706752" cy="3168352"/>
            <a:chOff x="1989302" y="3301166"/>
            <a:chExt cx="706752" cy="3168352"/>
          </a:xfrm>
        </p:grpSpPr>
        <p:cxnSp>
          <p:nvCxnSpPr>
            <p:cNvPr id="168" name="直線接點 49"/>
            <p:cNvCxnSpPr/>
            <p:nvPr/>
          </p:nvCxnSpPr>
          <p:spPr>
            <a:xfrm>
              <a:off x="2696054" y="3301166"/>
              <a:ext cx="0" cy="3168352"/>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9" name="橢圓 71"/>
            <p:cNvSpPr/>
            <p:nvPr/>
          </p:nvSpPr>
          <p:spPr>
            <a:xfrm>
              <a:off x="2263109" y="3452813"/>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latin typeface="Garamond" panose="02020404030301010803" pitchFamily="18" charset="0"/>
                  <a:sym typeface="Symbol"/>
                </a:rPr>
                <a:t></a:t>
              </a:r>
              <a:endParaRPr lang="zh-TW" altLang="en-US" dirty="0">
                <a:latin typeface="Garamond" panose="02020404030301010803" pitchFamily="18" charset="0"/>
              </a:endParaRPr>
            </a:p>
          </p:txBody>
        </p:sp>
        <p:sp>
          <p:nvSpPr>
            <p:cNvPr id="170" name="橢圓 72"/>
            <p:cNvSpPr/>
            <p:nvPr/>
          </p:nvSpPr>
          <p:spPr>
            <a:xfrm>
              <a:off x="2263109" y="4019607"/>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n</a:t>
              </a:r>
              <a:endParaRPr lang="zh-TW" altLang="en-US" dirty="0">
                <a:latin typeface="Garamond" panose="02020404030301010803" pitchFamily="18" charset="0"/>
              </a:endParaRPr>
            </a:p>
          </p:txBody>
        </p:sp>
        <p:sp>
          <p:nvSpPr>
            <p:cNvPr id="171" name="文字方塊 73"/>
            <p:cNvSpPr txBox="1"/>
            <p:nvPr/>
          </p:nvSpPr>
          <p:spPr>
            <a:xfrm rot="5400000">
              <a:off x="2247226" y="3684263"/>
              <a:ext cx="441146" cy="400110"/>
            </a:xfrm>
            <a:prstGeom prst="rect">
              <a:avLst/>
            </a:prstGeom>
            <a:noFill/>
          </p:spPr>
          <p:txBody>
            <a:bodyPr wrap="none" rtlCol="0">
              <a:spAutoFit/>
            </a:bodyPr>
            <a:lstStyle/>
            <a:p>
              <a:r>
                <a:rPr lang="en-US" altLang="zh-TW" sz="2000" b="1" dirty="0" smtClean="0">
                  <a:latin typeface="Garamond" panose="02020404030301010803" pitchFamily="18" charset="0"/>
                </a:rPr>
                <a:t>…</a:t>
              </a:r>
            </a:p>
          </p:txBody>
        </p:sp>
        <p:cxnSp>
          <p:nvCxnSpPr>
            <p:cNvPr id="172" name="直線接點 78"/>
            <p:cNvCxnSpPr>
              <a:endCxn id="169" idx="2"/>
            </p:cNvCxnSpPr>
            <p:nvPr/>
          </p:nvCxnSpPr>
          <p:spPr>
            <a:xfrm flipV="1">
              <a:off x="1989302" y="3601464"/>
              <a:ext cx="273807" cy="2787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線接點 80"/>
            <p:cNvCxnSpPr>
              <a:endCxn id="170" idx="2"/>
            </p:cNvCxnSpPr>
            <p:nvPr/>
          </p:nvCxnSpPr>
          <p:spPr>
            <a:xfrm>
              <a:off x="1989302" y="3880226"/>
              <a:ext cx="273807"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 name="群組 173"/>
          <p:cNvGrpSpPr/>
          <p:nvPr/>
        </p:nvGrpSpPr>
        <p:grpSpPr>
          <a:xfrm>
            <a:off x="1988500" y="4388917"/>
            <a:ext cx="679354" cy="873366"/>
            <a:chOff x="1988500" y="4388917"/>
            <a:chExt cx="679354" cy="873366"/>
          </a:xfrm>
        </p:grpSpPr>
        <p:sp>
          <p:nvSpPr>
            <p:cNvPr id="175" name="橢圓 107"/>
            <p:cNvSpPr/>
            <p:nvPr/>
          </p:nvSpPr>
          <p:spPr>
            <a:xfrm>
              <a:off x="2258474" y="4388917"/>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sym typeface="Symbol"/>
                </a:rPr>
                <a:t></a:t>
              </a:r>
              <a:endParaRPr lang="zh-TW" altLang="en-US" dirty="0">
                <a:latin typeface="Garamond" panose="02020404030301010803" pitchFamily="18" charset="0"/>
              </a:endParaRPr>
            </a:p>
          </p:txBody>
        </p:sp>
        <p:sp>
          <p:nvSpPr>
            <p:cNvPr id="176" name="橢圓 108"/>
            <p:cNvSpPr/>
            <p:nvPr/>
          </p:nvSpPr>
          <p:spPr>
            <a:xfrm>
              <a:off x="2258474" y="4964981"/>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latin typeface="Garamond" panose="02020404030301010803" pitchFamily="18" charset="0"/>
                </a:rPr>
                <a:t>n</a:t>
              </a:r>
              <a:endParaRPr lang="zh-TW" altLang="en-US" dirty="0">
                <a:latin typeface="Garamond" panose="02020404030301010803" pitchFamily="18" charset="0"/>
              </a:endParaRPr>
            </a:p>
          </p:txBody>
        </p:sp>
        <p:sp>
          <p:nvSpPr>
            <p:cNvPr id="177" name="文字方塊 109"/>
            <p:cNvSpPr txBox="1"/>
            <p:nvPr/>
          </p:nvSpPr>
          <p:spPr>
            <a:xfrm rot="5400000">
              <a:off x="2247226" y="4625460"/>
              <a:ext cx="441146" cy="400110"/>
            </a:xfrm>
            <a:prstGeom prst="rect">
              <a:avLst/>
            </a:prstGeom>
            <a:noFill/>
          </p:spPr>
          <p:txBody>
            <a:bodyPr wrap="none" rtlCol="0">
              <a:spAutoFit/>
            </a:bodyPr>
            <a:lstStyle/>
            <a:p>
              <a:r>
                <a:rPr lang="en-US" altLang="zh-TW" sz="2000" b="1" dirty="0" smtClean="0">
                  <a:latin typeface="Garamond" panose="02020404030301010803" pitchFamily="18" charset="0"/>
                </a:rPr>
                <a:t>…</a:t>
              </a:r>
            </a:p>
          </p:txBody>
        </p:sp>
        <p:cxnSp>
          <p:nvCxnSpPr>
            <p:cNvPr id="178" name="直線接點 112"/>
            <p:cNvCxnSpPr>
              <a:endCxn id="175" idx="2"/>
            </p:cNvCxnSpPr>
            <p:nvPr/>
          </p:nvCxnSpPr>
          <p:spPr>
            <a:xfrm flipV="1">
              <a:off x="1988500" y="4537570"/>
              <a:ext cx="269975" cy="2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接點 114"/>
            <p:cNvCxnSpPr>
              <a:endCxn id="176" idx="2"/>
            </p:cNvCxnSpPr>
            <p:nvPr/>
          </p:nvCxnSpPr>
          <p:spPr>
            <a:xfrm>
              <a:off x="1988500" y="4540013"/>
              <a:ext cx="269975" cy="57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群組 179"/>
          <p:cNvGrpSpPr/>
          <p:nvPr/>
        </p:nvGrpSpPr>
        <p:grpSpPr>
          <a:xfrm>
            <a:off x="1989302" y="5325021"/>
            <a:ext cx="678552" cy="886665"/>
            <a:chOff x="1989302" y="5325021"/>
            <a:chExt cx="678552" cy="886665"/>
          </a:xfrm>
        </p:grpSpPr>
        <p:sp>
          <p:nvSpPr>
            <p:cNvPr id="181" name="橢圓 74"/>
            <p:cNvSpPr/>
            <p:nvPr/>
          </p:nvSpPr>
          <p:spPr>
            <a:xfrm>
              <a:off x="2263109" y="5325021"/>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sym typeface="Symbol"/>
                </a:rPr>
                <a:t></a:t>
              </a:r>
              <a:endParaRPr lang="zh-TW" altLang="en-US" dirty="0">
                <a:latin typeface="Garamond" panose="02020404030301010803" pitchFamily="18" charset="0"/>
              </a:endParaRPr>
            </a:p>
          </p:txBody>
        </p:sp>
        <p:sp>
          <p:nvSpPr>
            <p:cNvPr id="182" name="橢圓 75"/>
            <p:cNvSpPr/>
            <p:nvPr/>
          </p:nvSpPr>
          <p:spPr>
            <a:xfrm>
              <a:off x="2263109" y="5914384"/>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n</a:t>
              </a:r>
              <a:endParaRPr lang="zh-TW" altLang="en-US" dirty="0">
                <a:latin typeface="Garamond" panose="02020404030301010803" pitchFamily="18" charset="0"/>
              </a:endParaRPr>
            </a:p>
          </p:txBody>
        </p:sp>
        <p:sp>
          <p:nvSpPr>
            <p:cNvPr id="183" name="文字方塊 76"/>
            <p:cNvSpPr txBox="1"/>
            <p:nvPr/>
          </p:nvSpPr>
          <p:spPr>
            <a:xfrm rot="5400000">
              <a:off x="2247226" y="5575368"/>
              <a:ext cx="441146" cy="400110"/>
            </a:xfrm>
            <a:prstGeom prst="rect">
              <a:avLst/>
            </a:prstGeom>
            <a:noFill/>
          </p:spPr>
          <p:txBody>
            <a:bodyPr wrap="none" rtlCol="0">
              <a:spAutoFit/>
            </a:bodyPr>
            <a:lstStyle/>
            <a:p>
              <a:r>
                <a:rPr lang="en-US" altLang="zh-TW" sz="2000" b="1" dirty="0" smtClean="0">
                  <a:latin typeface="Garamond" panose="02020404030301010803" pitchFamily="18" charset="0"/>
                </a:rPr>
                <a:t>…</a:t>
              </a:r>
            </a:p>
          </p:txBody>
        </p:sp>
        <p:cxnSp>
          <p:nvCxnSpPr>
            <p:cNvPr id="184" name="直線接點 82"/>
            <p:cNvCxnSpPr>
              <a:endCxn id="181" idx="2"/>
            </p:cNvCxnSpPr>
            <p:nvPr/>
          </p:nvCxnSpPr>
          <p:spPr>
            <a:xfrm flipV="1">
              <a:off x="1989302" y="5473672"/>
              <a:ext cx="273807" cy="589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接點 84"/>
            <p:cNvCxnSpPr>
              <a:endCxn id="182" idx="2"/>
            </p:cNvCxnSpPr>
            <p:nvPr/>
          </p:nvCxnSpPr>
          <p:spPr>
            <a:xfrm flipV="1">
              <a:off x="1989302" y="6063037"/>
              <a:ext cx="273807" cy="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6" name="群組 185"/>
          <p:cNvGrpSpPr/>
          <p:nvPr/>
        </p:nvGrpSpPr>
        <p:grpSpPr>
          <a:xfrm>
            <a:off x="2152406" y="3349436"/>
            <a:ext cx="511382" cy="2966174"/>
            <a:chOff x="2152406" y="3349436"/>
            <a:chExt cx="511382" cy="2966174"/>
          </a:xfrm>
        </p:grpSpPr>
        <p:sp>
          <p:nvSpPr>
            <p:cNvPr id="187" name="乘號 101"/>
            <p:cNvSpPr/>
            <p:nvPr/>
          </p:nvSpPr>
          <p:spPr>
            <a:xfrm>
              <a:off x="2159732" y="3349436"/>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188" name="乘號 103"/>
            <p:cNvSpPr/>
            <p:nvPr/>
          </p:nvSpPr>
          <p:spPr>
            <a:xfrm>
              <a:off x="2155952" y="5811554"/>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189" name="乘號 100"/>
            <p:cNvSpPr/>
            <p:nvPr/>
          </p:nvSpPr>
          <p:spPr>
            <a:xfrm>
              <a:off x="2159732" y="4861604"/>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190" name="乘號 110"/>
            <p:cNvSpPr/>
            <p:nvPr/>
          </p:nvSpPr>
          <p:spPr>
            <a:xfrm>
              <a:off x="2152406" y="4285540"/>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grpSp>
      <p:grpSp>
        <p:nvGrpSpPr>
          <p:cNvPr id="191" name="群組 190"/>
          <p:cNvGrpSpPr/>
          <p:nvPr/>
        </p:nvGrpSpPr>
        <p:grpSpPr>
          <a:xfrm>
            <a:off x="2560411" y="3247815"/>
            <a:ext cx="4749516" cy="3229334"/>
            <a:chOff x="2560411" y="3247815"/>
            <a:chExt cx="4749516" cy="3229334"/>
          </a:xfrm>
        </p:grpSpPr>
        <p:cxnSp>
          <p:nvCxnSpPr>
            <p:cNvPr id="192" name="直線接點 50"/>
            <p:cNvCxnSpPr/>
            <p:nvPr/>
          </p:nvCxnSpPr>
          <p:spPr>
            <a:xfrm>
              <a:off x="3265286" y="3308797"/>
              <a:ext cx="0" cy="3168352"/>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3" name="直線接點 51"/>
            <p:cNvCxnSpPr/>
            <p:nvPr/>
          </p:nvCxnSpPr>
          <p:spPr>
            <a:xfrm>
              <a:off x="3853542" y="3308797"/>
              <a:ext cx="0" cy="3168352"/>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4" name="直線接點 52"/>
            <p:cNvCxnSpPr/>
            <p:nvPr/>
          </p:nvCxnSpPr>
          <p:spPr>
            <a:xfrm>
              <a:off x="4418179" y="3301166"/>
              <a:ext cx="0" cy="3168352"/>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5" name="直線接點 53"/>
            <p:cNvCxnSpPr/>
            <p:nvPr/>
          </p:nvCxnSpPr>
          <p:spPr>
            <a:xfrm>
              <a:off x="5004048" y="3301166"/>
              <a:ext cx="0" cy="3168352"/>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6" name="直線接點 54"/>
            <p:cNvCxnSpPr/>
            <p:nvPr/>
          </p:nvCxnSpPr>
          <p:spPr>
            <a:xfrm>
              <a:off x="5570308" y="3301166"/>
              <a:ext cx="0" cy="3168352"/>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7" name="直線接點 55"/>
            <p:cNvCxnSpPr/>
            <p:nvPr/>
          </p:nvCxnSpPr>
          <p:spPr>
            <a:xfrm>
              <a:off x="6156176" y="3301166"/>
              <a:ext cx="0" cy="3168352"/>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8" name="直線接點 56"/>
            <p:cNvCxnSpPr/>
            <p:nvPr/>
          </p:nvCxnSpPr>
          <p:spPr>
            <a:xfrm>
              <a:off x="6728862" y="3308797"/>
              <a:ext cx="0" cy="3168352"/>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9" name="直線接點 57"/>
            <p:cNvCxnSpPr/>
            <p:nvPr/>
          </p:nvCxnSpPr>
          <p:spPr>
            <a:xfrm>
              <a:off x="7309927" y="3308797"/>
              <a:ext cx="0" cy="3168352"/>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0" name="橢圓 85"/>
            <p:cNvSpPr/>
            <p:nvPr/>
          </p:nvSpPr>
          <p:spPr>
            <a:xfrm>
              <a:off x="2834723" y="3670613"/>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sym typeface="Symbol"/>
                </a:rPr>
                <a:t></a:t>
              </a:r>
              <a:endParaRPr lang="zh-TW" altLang="en-US" dirty="0">
                <a:latin typeface="Garamond" panose="02020404030301010803" pitchFamily="18" charset="0"/>
              </a:endParaRPr>
            </a:p>
          </p:txBody>
        </p:sp>
        <p:sp>
          <p:nvSpPr>
            <p:cNvPr id="201" name="橢圓 86"/>
            <p:cNvSpPr/>
            <p:nvPr/>
          </p:nvSpPr>
          <p:spPr>
            <a:xfrm>
              <a:off x="2834723" y="4345400"/>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n</a:t>
              </a:r>
              <a:endParaRPr lang="zh-TW" altLang="en-US" dirty="0">
                <a:latin typeface="Garamond" panose="02020404030301010803" pitchFamily="18" charset="0"/>
              </a:endParaRPr>
            </a:p>
          </p:txBody>
        </p:sp>
        <p:sp>
          <p:nvSpPr>
            <p:cNvPr id="202" name="文字方塊 87"/>
            <p:cNvSpPr txBox="1"/>
            <p:nvPr/>
          </p:nvSpPr>
          <p:spPr>
            <a:xfrm rot="5400000">
              <a:off x="2814386" y="3903168"/>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sp>
          <p:nvSpPr>
            <p:cNvPr id="203" name="橢圓 88"/>
            <p:cNvSpPr/>
            <p:nvPr/>
          </p:nvSpPr>
          <p:spPr>
            <a:xfrm>
              <a:off x="2833200" y="4988213"/>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sym typeface="Symbol"/>
                </a:rPr>
                <a:t></a:t>
              </a:r>
              <a:endParaRPr lang="zh-TW" altLang="en-US" dirty="0">
                <a:latin typeface="Garamond" panose="02020404030301010803" pitchFamily="18" charset="0"/>
              </a:endParaRPr>
            </a:p>
          </p:txBody>
        </p:sp>
        <p:sp>
          <p:nvSpPr>
            <p:cNvPr id="204" name="橢圓 89"/>
            <p:cNvSpPr/>
            <p:nvPr/>
          </p:nvSpPr>
          <p:spPr>
            <a:xfrm>
              <a:off x="2833200" y="5675634"/>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n</a:t>
              </a:r>
              <a:endParaRPr lang="zh-TW" altLang="en-US" dirty="0">
                <a:latin typeface="Garamond" panose="02020404030301010803" pitchFamily="18" charset="0"/>
              </a:endParaRPr>
            </a:p>
          </p:txBody>
        </p:sp>
        <p:sp>
          <p:nvSpPr>
            <p:cNvPr id="205" name="文字方塊 90"/>
            <p:cNvSpPr txBox="1"/>
            <p:nvPr/>
          </p:nvSpPr>
          <p:spPr>
            <a:xfrm rot="5400000">
              <a:off x="2813898" y="5229653"/>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cxnSp>
          <p:nvCxnSpPr>
            <p:cNvPr id="206" name="直線接點 92"/>
            <p:cNvCxnSpPr>
              <a:endCxn id="201" idx="2"/>
            </p:cNvCxnSpPr>
            <p:nvPr/>
          </p:nvCxnSpPr>
          <p:spPr>
            <a:xfrm>
              <a:off x="2560411" y="4168260"/>
              <a:ext cx="274312" cy="325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線接點 94"/>
            <p:cNvCxnSpPr>
              <a:endCxn id="200" idx="2"/>
            </p:cNvCxnSpPr>
            <p:nvPr/>
          </p:nvCxnSpPr>
          <p:spPr>
            <a:xfrm flipV="1">
              <a:off x="2560411" y="3819264"/>
              <a:ext cx="274312" cy="3489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線接點 96"/>
            <p:cNvCxnSpPr>
              <a:endCxn id="203" idx="2"/>
            </p:cNvCxnSpPr>
            <p:nvPr/>
          </p:nvCxnSpPr>
          <p:spPr>
            <a:xfrm flipV="1">
              <a:off x="2560412" y="5136864"/>
              <a:ext cx="272789" cy="3368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接點 98"/>
            <p:cNvCxnSpPr>
              <a:endCxn id="204" idx="2"/>
            </p:cNvCxnSpPr>
            <p:nvPr/>
          </p:nvCxnSpPr>
          <p:spPr>
            <a:xfrm>
              <a:off x="2560412" y="5473674"/>
              <a:ext cx="272789" cy="350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乘號 104"/>
            <p:cNvSpPr/>
            <p:nvPr/>
          </p:nvSpPr>
          <p:spPr>
            <a:xfrm>
              <a:off x="2731346" y="5572257"/>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11" name="乘號 105"/>
            <p:cNvSpPr/>
            <p:nvPr/>
          </p:nvSpPr>
          <p:spPr>
            <a:xfrm>
              <a:off x="2731346" y="4242023"/>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cxnSp>
          <p:nvCxnSpPr>
            <p:cNvPr id="212" name="直線接點 119"/>
            <p:cNvCxnSpPr>
              <a:stCxn id="203" idx="6"/>
            </p:cNvCxnSpPr>
            <p:nvPr/>
          </p:nvCxnSpPr>
          <p:spPr>
            <a:xfrm>
              <a:off x="3130502" y="5136864"/>
              <a:ext cx="216874" cy="215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線接點 120"/>
            <p:cNvCxnSpPr>
              <a:stCxn id="203" idx="6"/>
            </p:cNvCxnSpPr>
            <p:nvPr/>
          </p:nvCxnSpPr>
          <p:spPr>
            <a:xfrm flipV="1">
              <a:off x="3130502" y="4892975"/>
              <a:ext cx="216874" cy="243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線接點 130"/>
            <p:cNvCxnSpPr/>
            <p:nvPr/>
          </p:nvCxnSpPr>
          <p:spPr>
            <a:xfrm>
              <a:off x="3141474" y="3804325"/>
              <a:ext cx="216874" cy="215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接點 131"/>
            <p:cNvCxnSpPr/>
            <p:nvPr/>
          </p:nvCxnSpPr>
          <p:spPr>
            <a:xfrm flipV="1">
              <a:off x="3141474" y="3560436"/>
              <a:ext cx="216874" cy="243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文字方塊 134"/>
            <p:cNvSpPr txBox="1"/>
            <p:nvPr/>
          </p:nvSpPr>
          <p:spPr>
            <a:xfrm rot="10800000">
              <a:off x="3282486" y="5132226"/>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sp>
          <p:nvSpPr>
            <p:cNvPr id="217" name="文字方塊 135"/>
            <p:cNvSpPr txBox="1"/>
            <p:nvPr/>
          </p:nvSpPr>
          <p:spPr>
            <a:xfrm rot="10800000">
              <a:off x="3282486" y="3765357"/>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sp>
          <p:nvSpPr>
            <p:cNvPr id="218" name="橢圓 136"/>
            <p:cNvSpPr/>
            <p:nvPr/>
          </p:nvSpPr>
          <p:spPr>
            <a:xfrm>
              <a:off x="3988607" y="5099727"/>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2</a:t>
              </a:r>
              <a:endParaRPr lang="zh-TW" altLang="en-US" dirty="0">
                <a:latin typeface="Garamond" panose="02020404030301010803" pitchFamily="18" charset="0"/>
              </a:endParaRPr>
            </a:p>
          </p:txBody>
        </p:sp>
        <p:cxnSp>
          <p:nvCxnSpPr>
            <p:cNvPr id="219" name="直線接點 137"/>
            <p:cNvCxnSpPr>
              <a:endCxn id="218" idx="2"/>
            </p:cNvCxnSpPr>
            <p:nvPr/>
          </p:nvCxnSpPr>
          <p:spPr>
            <a:xfrm>
              <a:off x="3845806" y="4756344"/>
              <a:ext cx="142801" cy="492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文字方塊 141"/>
            <p:cNvSpPr txBox="1"/>
            <p:nvPr/>
          </p:nvSpPr>
          <p:spPr>
            <a:xfrm rot="10800000">
              <a:off x="3302067" y="4448292"/>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sp>
          <p:nvSpPr>
            <p:cNvPr id="221" name="橢圓 142"/>
            <p:cNvSpPr/>
            <p:nvPr/>
          </p:nvSpPr>
          <p:spPr>
            <a:xfrm>
              <a:off x="3991301" y="4348981"/>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1</a:t>
              </a:r>
              <a:endParaRPr lang="zh-TW" altLang="en-US" dirty="0">
                <a:latin typeface="Garamond" panose="02020404030301010803" pitchFamily="18" charset="0"/>
              </a:endParaRPr>
            </a:p>
          </p:txBody>
        </p:sp>
        <p:sp>
          <p:nvSpPr>
            <p:cNvPr id="222" name="橢圓 143"/>
            <p:cNvSpPr/>
            <p:nvPr/>
          </p:nvSpPr>
          <p:spPr>
            <a:xfrm>
              <a:off x="3988607" y="3650297"/>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sym typeface="Symbol"/>
                </a:rPr>
                <a:t></a:t>
              </a:r>
              <a:endParaRPr lang="zh-TW" altLang="en-US" dirty="0">
                <a:latin typeface="Garamond" panose="02020404030301010803" pitchFamily="18" charset="0"/>
              </a:endParaRPr>
            </a:p>
          </p:txBody>
        </p:sp>
        <p:sp>
          <p:nvSpPr>
            <p:cNvPr id="223" name="橢圓 144"/>
            <p:cNvSpPr/>
            <p:nvPr/>
          </p:nvSpPr>
          <p:spPr>
            <a:xfrm>
              <a:off x="4003136" y="5923364"/>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n</a:t>
              </a:r>
              <a:endParaRPr lang="zh-TW" altLang="en-US" dirty="0">
                <a:latin typeface="Garamond" panose="02020404030301010803" pitchFamily="18" charset="0"/>
              </a:endParaRPr>
            </a:p>
          </p:txBody>
        </p:sp>
        <p:sp>
          <p:nvSpPr>
            <p:cNvPr id="224" name="文字方塊 145"/>
            <p:cNvSpPr txBox="1"/>
            <p:nvPr/>
          </p:nvSpPr>
          <p:spPr>
            <a:xfrm rot="5400000">
              <a:off x="3978349" y="5422909"/>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cxnSp>
          <p:nvCxnSpPr>
            <p:cNvPr id="225" name="直線接點 147"/>
            <p:cNvCxnSpPr>
              <a:stCxn id="221" idx="2"/>
            </p:cNvCxnSpPr>
            <p:nvPr/>
          </p:nvCxnSpPr>
          <p:spPr>
            <a:xfrm flipH="1">
              <a:off x="3845806" y="4497632"/>
              <a:ext cx="145495" cy="258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線接點 149"/>
            <p:cNvCxnSpPr>
              <a:endCxn id="222" idx="2"/>
            </p:cNvCxnSpPr>
            <p:nvPr/>
          </p:nvCxnSpPr>
          <p:spPr>
            <a:xfrm flipV="1">
              <a:off x="3845806" y="3798948"/>
              <a:ext cx="142801" cy="9573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接點 152"/>
            <p:cNvCxnSpPr>
              <a:endCxn id="223" idx="2"/>
            </p:cNvCxnSpPr>
            <p:nvPr/>
          </p:nvCxnSpPr>
          <p:spPr>
            <a:xfrm>
              <a:off x="3845806" y="4756344"/>
              <a:ext cx="157330" cy="1315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乘號 155"/>
            <p:cNvSpPr/>
            <p:nvPr/>
          </p:nvSpPr>
          <p:spPr>
            <a:xfrm>
              <a:off x="3887924" y="3528380"/>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29" name="乘號 156"/>
            <p:cNvSpPr/>
            <p:nvPr/>
          </p:nvSpPr>
          <p:spPr>
            <a:xfrm>
              <a:off x="3899759" y="5829077"/>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30" name="乘號 225"/>
            <p:cNvSpPr/>
            <p:nvPr/>
          </p:nvSpPr>
          <p:spPr>
            <a:xfrm>
              <a:off x="3885230" y="4997837"/>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31" name="文字方塊 271"/>
            <p:cNvSpPr txBox="1"/>
            <p:nvPr/>
          </p:nvSpPr>
          <p:spPr>
            <a:xfrm rot="10800000">
              <a:off x="6148030" y="5115398"/>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sp>
          <p:nvSpPr>
            <p:cNvPr id="232" name="文字方塊 272"/>
            <p:cNvSpPr txBox="1"/>
            <p:nvPr/>
          </p:nvSpPr>
          <p:spPr>
            <a:xfrm rot="10800000">
              <a:off x="6148030" y="3748529"/>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sp>
          <p:nvSpPr>
            <p:cNvPr id="233" name="文字方塊 273"/>
            <p:cNvSpPr txBox="1"/>
            <p:nvPr/>
          </p:nvSpPr>
          <p:spPr>
            <a:xfrm rot="10800000">
              <a:off x="6167611" y="4431464"/>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sp>
          <p:nvSpPr>
            <p:cNvPr id="234" name="橢圓 136"/>
            <p:cNvSpPr/>
            <p:nvPr/>
          </p:nvSpPr>
          <p:spPr>
            <a:xfrm>
              <a:off x="4551936" y="5090637"/>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2</a:t>
              </a:r>
              <a:endParaRPr lang="zh-TW" altLang="en-US" dirty="0">
                <a:latin typeface="Garamond" panose="02020404030301010803" pitchFamily="18" charset="0"/>
              </a:endParaRPr>
            </a:p>
          </p:txBody>
        </p:sp>
        <p:cxnSp>
          <p:nvCxnSpPr>
            <p:cNvPr id="235" name="直線接點 137"/>
            <p:cNvCxnSpPr>
              <a:stCxn id="221" idx="6"/>
              <a:endCxn id="234" idx="2"/>
            </p:cNvCxnSpPr>
            <p:nvPr/>
          </p:nvCxnSpPr>
          <p:spPr>
            <a:xfrm>
              <a:off x="4288603" y="4497632"/>
              <a:ext cx="263333" cy="741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6" name="橢圓 142"/>
            <p:cNvSpPr/>
            <p:nvPr/>
          </p:nvSpPr>
          <p:spPr>
            <a:xfrm>
              <a:off x="4554630" y="4339891"/>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1</a:t>
              </a:r>
              <a:endParaRPr lang="zh-TW" altLang="en-US" dirty="0">
                <a:latin typeface="Garamond" panose="02020404030301010803" pitchFamily="18" charset="0"/>
              </a:endParaRPr>
            </a:p>
          </p:txBody>
        </p:sp>
        <p:sp>
          <p:nvSpPr>
            <p:cNvPr id="237" name="橢圓 143"/>
            <p:cNvSpPr/>
            <p:nvPr/>
          </p:nvSpPr>
          <p:spPr>
            <a:xfrm>
              <a:off x="4551936" y="3641207"/>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sym typeface="Symbol"/>
                </a:rPr>
                <a:t></a:t>
              </a:r>
              <a:endParaRPr lang="zh-TW" altLang="en-US" dirty="0">
                <a:latin typeface="Garamond" panose="02020404030301010803" pitchFamily="18" charset="0"/>
              </a:endParaRPr>
            </a:p>
          </p:txBody>
        </p:sp>
        <p:sp>
          <p:nvSpPr>
            <p:cNvPr id="238" name="橢圓 144"/>
            <p:cNvSpPr/>
            <p:nvPr/>
          </p:nvSpPr>
          <p:spPr>
            <a:xfrm>
              <a:off x="4566465" y="5914274"/>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n</a:t>
              </a:r>
              <a:endParaRPr lang="zh-TW" altLang="en-US" dirty="0">
                <a:latin typeface="Garamond" panose="02020404030301010803" pitchFamily="18" charset="0"/>
              </a:endParaRPr>
            </a:p>
          </p:txBody>
        </p:sp>
        <p:sp>
          <p:nvSpPr>
            <p:cNvPr id="239" name="文字方塊 145"/>
            <p:cNvSpPr txBox="1"/>
            <p:nvPr/>
          </p:nvSpPr>
          <p:spPr>
            <a:xfrm rot="5400000">
              <a:off x="4541678" y="5413819"/>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cxnSp>
          <p:nvCxnSpPr>
            <p:cNvPr id="240" name="直線接點 147"/>
            <p:cNvCxnSpPr>
              <a:stCxn id="236" idx="2"/>
              <a:endCxn id="221" idx="6"/>
            </p:cNvCxnSpPr>
            <p:nvPr/>
          </p:nvCxnSpPr>
          <p:spPr>
            <a:xfrm flipH="1">
              <a:off x="4288603" y="4488542"/>
              <a:ext cx="266027" cy="9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接點 149"/>
            <p:cNvCxnSpPr>
              <a:stCxn id="221" idx="6"/>
              <a:endCxn id="237" idx="2"/>
            </p:cNvCxnSpPr>
            <p:nvPr/>
          </p:nvCxnSpPr>
          <p:spPr>
            <a:xfrm flipV="1">
              <a:off x="4288603" y="3789858"/>
              <a:ext cx="263333" cy="707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接點 152"/>
            <p:cNvCxnSpPr>
              <a:stCxn id="221" idx="6"/>
              <a:endCxn id="238" idx="2"/>
            </p:cNvCxnSpPr>
            <p:nvPr/>
          </p:nvCxnSpPr>
          <p:spPr>
            <a:xfrm>
              <a:off x="4288603" y="4497632"/>
              <a:ext cx="277862" cy="15652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乘號 156"/>
            <p:cNvSpPr/>
            <p:nvPr/>
          </p:nvSpPr>
          <p:spPr>
            <a:xfrm>
              <a:off x="4463088" y="5819987"/>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44" name="乘號 225"/>
            <p:cNvSpPr/>
            <p:nvPr/>
          </p:nvSpPr>
          <p:spPr>
            <a:xfrm>
              <a:off x="4448559" y="4988747"/>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45" name="乘號 155"/>
            <p:cNvSpPr/>
            <p:nvPr/>
          </p:nvSpPr>
          <p:spPr>
            <a:xfrm>
              <a:off x="4451253" y="4247873"/>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46" name="橢圓 136"/>
            <p:cNvSpPr/>
            <p:nvPr/>
          </p:nvSpPr>
          <p:spPr>
            <a:xfrm>
              <a:off x="5136053" y="5088652"/>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2</a:t>
              </a:r>
              <a:endParaRPr lang="zh-TW" altLang="en-US" dirty="0">
                <a:latin typeface="Garamond" panose="02020404030301010803" pitchFamily="18" charset="0"/>
              </a:endParaRPr>
            </a:p>
          </p:txBody>
        </p:sp>
        <p:cxnSp>
          <p:nvCxnSpPr>
            <p:cNvPr id="247" name="直線接點 137"/>
            <p:cNvCxnSpPr>
              <a:stCxn id="237" idx="6"/>
              <a:endCxn id="246" idx="2"/>
            </p:cNvCxnSpPr>
            <p:nvPr/>
          </p:nvCxnSpPr>
          <p:spPr>
            <a:xfrm>
              <a:off x="4849238" y="3789858"/>
              <a:ext cx="286815" cy="14474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8" name="橢圓 142"/>
            <p:cNvSpPr/>
            <p:nvPr/>
          </p:nvSpPr>
          <p:spPr>
            <a:xfrm>
              <a:off x="5138747" y="4337906"/>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1</a:t>
              </a:r>
              <a:endParaRPr lang="zh-TW" altLang="en-US" dirty="0">
                <a:latin typeface="Garamond" panose="02020404030301010803" pitchFamily="18" charset="0"/>
              </a:endParaRPr>
            </a:p>
          </p:txBody>
        </p:sp>
        <p:sp>
          <p:nvSpPr>
            <p:cNvPr id="249" name="橢圓 143"/>
            <p:cNvSpPr/>
            <p:nvPr/>
          </p:nvSpPr>
          <p:spPr>
            <a:xfrm>
              <a:off x="5136053" y="3639222"/>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sym typeface="Symbol"/>
                </a:rPr>
                <a:t></a:t>
              </a:r>
              <a:endParaRPr lang="zh-TW" altLang="en-US" dirty="0">
                <a:latin typeface="Garamond" panose="02020404030301010803" pitchFamily="18" charset="0"/>
              </a:endParaRPr>
            </a:p>
          </p:txBody>
        </p:sp>
        <p:sp>
          <p:nvSpPr>
            <p:cNvPr id="250" name="橢圓 144"/>
            <p:cNvSpPr/>
            <p:nvPr/>
          </p:nvSpPr>
          <p:spPr>
            <a:xfrm>
              <a:off x="5150582" y="5912289"/>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n</a:t>
              </a:r>
              <a:endParaRPr lang="zh-TW" altLang="en-US" dirty="0">
                <a:latin typeface="Garamond" panose="02020404030301010803" pitchFamily="18" charset="0"/>
              </a:endParaRPr>
            </a:p>
          </p:txBody>
        </p:sp>
        <p:sp>
          <p:nvSpPr>
            <p:cNvPr id="251" name="文字方塊 145"/>
            <p:cNvSpPr txBox="1"/>
            <p:nvPr/>
          </p:nvSpPr>
          <p:spPr>
            <a:xfrm rot="5400000">
              <a:off x="5125795" y="5409998"/>
              <a:ext cx="543739" cy="523220"/>
            </a:xfrm>
            <a:prstGeom prst="rect">
              <a:avLst/>
            </a:prstGeom>
            <a:noFill/>
          </p:spPr>
          <p:txBody>
            <a:bodyPr wrap="none" rtlCol="0">
              <a:spAutoFit/>
            </a:bodyPr>
            <a:lstStyle/>
            <a:p>
              <a:r>
                <a:rPr lang="en-US" altLang="zh-TW" sz="2800" b="1" dirty="0" smtClean="0">
                  <a:latin typeface="Garamond" panose="02020404030301010803" pitchFamily="18" charset="0"/>
                </a:rPr>
                <a:t>…</a:t>
              </a:r>
            </a:p>
          </p:txBody>
        </p:sp>
        <p:cxnSp>
          <p:nvCxnSpPr>
            <p:cNvPr id="252" name="直線接點 147"/>
            <p:cNvCxnSpPr>
              <a:stCxn id="248" idx="2"/>
              <a:endCxn id="237" idx="6"/>
            </p:cNvCxnSpPr>
            <p:nvPr/>
          </p:nvCxnSpPr>
          <p:spPr>
            <a:xfrm flipH="1" flipV="1">
              <a:off x="4849238" y="3789858"/>
              <a:ext cx="289509" cy="6966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接點 149"/>
            <p:cNvCxnSpPr>
              <a:stCxn id="237" idx="6"/>
              <a:endCxn id="249" idx="2"/>
            </p:cNvCxnSpPr>
            <p:nvPr/>
          </p:nvCxnSpPr>
          <p:spPr>
            <a:xfrm flipV="1">
              <a:off x="4849238" y="3787873"/>
              <a:ext cx="286815" cy="1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線接點 152"/>
            <p:cNvCxnSpPr>
              <a:stCxn id="237" idx="6"/>
              <a:endCxn id="250" idx="2"/>
            </p:cNvCxnSpPr>
            <p:nvPr/>
          </p:nvCxnSpPr>
          <p:spPr>
            <a:xfrm>
              <a:off x="4849238" y="3789858"/>
              <a:ext cx="301344" cy="2271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5" name="乘號 225"/>
            <p:cNvSpPr/>
            <p:nvPr/>
          </p:nvSpPr>
          <p:spPr>
            <a:xfrm>
              <a:off x="5032676" y="4968222"/>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56" name="橢圓 71"/>
            <p:cNvSpPr/>
            <p:nvPr/>
          </p:nvSpPr>
          <p:spPr>
            <a:xfrm>
              <a:off x="5710705" y="3351190"/>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latin typeface="Garamond" panose="02020404030301010803" pitchFamily="18" charset="0"/>
                  <a:sym typeface="Symbol"/>
                </a:rPr>
                <a:t></a:t>
              </a:r>
              <a:endParaRPr lang="zh-TW" altLang="en-US" dirty="0">
                <a:latin typeface="Garamond" panose="02020404030301010803" pitchFamily="18" charset="0"/>
              </a:endParaRPr>
            </a:p>
          </p:txBody>
        </p:sp>
        <p:sp>
          <p:nvSpPr>
            <p:cNvPr id="257" name="橢圓 72"/>
            <p:cNvSpPr/>
            <p:nvPr/>
          </p:nvSpPr>
          <p:spPr>
            <a:xfrm>
              <a:off x="5710705" y="3917984"/>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n</a:t>
              </a:r>
              <a:endParaRPr lang="zh-TW" altLang="en-US" dirty="0">
                <a:latin typeface="Garamond" panose="02020404030301010803" pitchFamily="18" charset="0"/>
              </a:endParaRPr>
            </a:p>
          </p:txBody>
        </p:sp>
        <p:sp>
          <p:nvSpPr>
            <p:cNvPr id="258" name="文字方塊 73"/>
            <p:cNvSpPr txBox="1"/>
            <p:nvPr/>
          </p:nvSpPr>
          <p:spPr>
            <a:xfrm rot="5400000">
              <a:off x="5694822" y="3582640"/>
              <a:ext cx="441146" cy="400110"/>
            </a:xfrm>
            <a:prstGeom prst="rect">
              <a:avLst/>
            </a:prstGeom>
            <a:noFill/>
          </p:spPr>
          <p:txBody>
            <a:bodyPr wrap="none" rtlCol="0">
              <a:spAutoFit/>
            </a:bodyPr>
            <a:lstStyle/>
            <a:p>
              <a:r>
                <a:rPr lang="en-US" altLang="zh-TW" sz="2000" b="1" dirty="0" smtClean="0">
                  <a:latin typeface="Garamond" panose="02020404030301010803" pitchFamily="18" charset="0"/>
                </a:rPr>
                <a:t>…</a:t>
              </a:r>
            </a:p>
          </p:txBody>
        </p:sp>
        <p:sp>
          <p:nvSpPr>
            <p:cNvPr id="259" name="橢圓 74"/>
            <p:cNvSpPr/>
            <p:nvPr/>
          </p:nvSpPr>
          <p:spPr>
            <a:xfrm>
              <a:off x="5710705" y="5312929"/>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sym typeface="Symbol"/>
                </a:rPr>
                <a:t></a:t>
              </a:r>
              <a:endParaRPr lang="zh-TW" altLang="en-US" dirty="0">
                <a:latin typeface="Garamond" panose="02020404030301010803" pitchFamily="18" charset="0"/>
              </a:endParaRPr>
            </a:p>
          </p:txBody>
        </p:sp>
        <p:sp>
          <p:nvSpPr>
            <p:cNvPr id="260" name="橢圓 75"/>
            <p:cNvSpPr/>
            <p:nvPr/>
          </p:nvSpPr>
          <p:spPr>
            <a:xfrm>
              <a:off x="5710705" y="5902292"/>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n</a:t>
              </a:r>
              <a:endParaRPr lang="zh-TW" altLang="en-US" dirty="0">
                <a:latin typeface="Garamond" panose="02020404030301010803" pitchFamily="18" charset="0"/>
              </a:endParaRPr>
            </a:p>
          </p:txBody>
        </p:sp>
        <p:sp>
          <p:nvSpPr>
            <p:cNvPr id="261" name="文字方塊 76"/>
            <p:cNvSpPr txBox="1"/>
            <p:nvPr/>
          </p:nvSpPr>
          <p:spPr>
            <a:xfrm rot="5400000">
              <a:off x="5694822" y="5563276"/>
              <a:ext cx="441146" cy="400110"/>
            </a:xfrm>
            <a:prstGeom prst="rect">
              <a:avLst/>
            </a:prstGeom>
            <a:noFill/>
          </p:spPr>
          <p:txBody>
            <a:bodyPr wrap="none" rtlCol="0">
              <a:spAutoFit/>
            </a:bodyPr>
            <a:lstStyle/>
            <a:p>
              <a:r>
                <a:rPr lang="en-US" altLang="zh-TW" sz="2000" b="1" dirty="0" smtClean="0">
                  <a:latin typeface="Garamond" panose="02020404030301010803" pitchFamily="18" charset="0"/>
                </a:rPr>
                <a:t>…</a:t>
              </a:r>
            </a:p>
          </p:txBody>
        </p:sp>
        <p:cxnSp>
          <p:nvCxnSpPr>
            <p:cNvPr id="262" name="直線接點 78"/>
            <p:cNvCxnSpPr>
              <a:endCxn id="256" idx="2"/>
            </p:cNvCxnSpPr>
            <p:nvPr/>
          </p:nvCxnSpPr>
          <p:spPr>
            <a:xfrm flipV="1">
              <a:off x="5436898" y="3499841"/>
              <a:ext cx="273807" cy="2787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線接點 80"/>
            <p:cNvCxnSpPr>
              <a:endCxn id="257" idx="2"/>
            </p:cNvCxnSpPr>
            <p:nvPr/>
          </p:nvCxnSpPr>
          <p:spPr>
            <a:xfrm>
              <a:off x="5436898" y="3778603"/>
              <a:ext cx="273807"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線接點 82"/>
            <p:cNvCxnSpPr>
              <a:stCxn id="250" idx="6"/>
              <a:endCxn id="259" idx="2"/>
            </p:cNvCxnSpPr>
            <p:nvPr/>
          </p:nvCxnSpPr>
          <p:spPr>
            <a:xfrm flipV="1">
              <a:off x="5447884" y="5461580"/>
              <a:ext cx="262821" cy="5993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線接點 84"/>
            <p:cNvCxnSpPr>
              <a:endCxn id="260" idx="2"/>
            </p:cNvCxnSpPr>
            <p:nvPr/>
          </p:nvCxnSpPr>
          <p:spPr>
            <a:xfrm flipV="1">
              <a:off x="5436898" y="6050945"/>
              <a:ext cx="273807" cy="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乘號 101"/>
            <p:cNvSpPr/>
            <p:nvPr/>
          </p:nvSpPr>
          <p:spPr>
            <a:xfrm>
              <a:off x="5606881" y="3247815"/>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67" name="乘號 103"/>
            <p:cNvSpPr/>
            <p:nvPr/>
          </p:nvSpPr>
          <p:spPr>
            <a:xfrm>
              <a:off x="5603548" y="5799462"/>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68" name="橢圓 107"/>
            <p:cNvSpPr/>
            <p:nvPr/>
          </p:nvSpPr>
          <p:spPr>
            <a:xfrm>
              <a:off x="5706070" y="4318663"/>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sym typeface="Symbol"/>
                </a:rPr>
                <a:t></a:t>
              </a:r>
              <a:endParaRPr lang="zh-TW" altLang="en-US" dirty="0">
                <a:latin typeface="Garamond" panose="02020404030301010803" pitchFamily="18" charset="0"/>
              </a:endParaRPr>
            </a:p>
          </p:txBody>
        </p:sp>
        <p:sp>
          <p:nvSpPr>
            <p:cNvPr id="269" name="橢圓 108"/>
            <p:cNvSpPr/>
            <p:nvPr/>
          </p:nvSpPr>
          <p:spPr>
            <a:xfrm>
              <a:off x="5706070" y="4894727"/>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latin typeface="Garamond" panose="02020404030301010803" pitchFamily="18" charset="0"/>
                </a:rPr>
                <a:t>n</a:t>
              </a:r>
              <a:endParaRPr lang="zh-TW" altLang="en-US" dirty="0">
                <a:latin typeface="Garamond" panose="02020404030301010803" pitchFamily="18" charset="0"/>
              </a:endParaRPr>
            </a:p>
          </p:txBody>
        </p:sp>
        <p:sp>
          <p:nvSpPr>
            <p:cNvPr id="270" name="文字方塊 109"/>
            <p:cNvSpPr txBox="1"/>
            <p:nvPr/>
          </p:nvSpPr>
          <p:spPr>
            <a:xfrm rot="5400000">
              <a:off x="5694822" y="4555206"/>
              <a:ext cx="441146" cy="400110"/>
            </a:xfrm>
            <a:prstGeom prst="rect">
              <a:avLst/>
            </a:prstGeom>
            <a:noFill/>
          </p:spPr>
          <p:txBody>
            <a:bodyPr wrap="none" rtlCol="0">
              <a:spAutoFit/>
            </a:bodyPr>
            <a:lstStyle/>
            <a:p>
              <a:r>
                <a:rPr lang="en-US" altLang="zh-TW" sz="2000" b="1" dirty="0" smtClean="0">
                  <a:latin typeface="Garamond" panose="02020404030301010803" pitchFamily="18" charset="0"/>
                </a:rPr>
                <a:t>…</a:t>
              </a:r>
            </a:p>
          </p:txBody>
        </p:sp>
        <p:sp>
          <p:nvSpPr>
            <p:cNvPr id="271" name="乘號 100"/>
            <p:cNvSpPr/>
            <p:nvPr/>
          </p:nvSpPr>
          <p:spPr>
            <a:xfrm>
              <a:off x="5607328" y="4791350"/>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72" name="乘號 110"/>
            <p:cNvSpPr/>
            <p:nvPr/>
          </p:nvSpPr>
          <p:spPr>
            <a:xfrm>
              <a:off x="5606666" y="4208283"/>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cxnSp>
          <p:nvCxnSpPr>
            <p:cNvPr id="273" name="直線接點 112"/>
            <p:cNvCxnSpPr>
              <a:endCxn id="268" idx="2"/>
            </p:cNvCxnSpPr>
            <p:nvPr/>
          </p:nvCxnSpPr>
          <p:spPr>
            <a:xfrm flipV="1">
              <a:off x="5436096" y="4467316"/>
              <a:ext cx="269975" cy="2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線接點 114"/>
            <p:cNvCxnSpPr>
              <a:endCxn id="269" idx="2"/>
            </p:cNvCxnSpPr>
            <p:nvPr/>
          </p:nvCxnSpPr>
          <p:spPr>
            <a:xfrm>
              <a:off x="5436096" y="4469759"/>
              <a:ext cx="269975" cy="57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5" name="橢圓 85"/>
            <p:cNvSpPr/>
            <p:nvPr/>
          </p:nvSpPr>
          <p:spPr>
            <a:xfrm>
              <a:off x="6873268" y="3691044"/>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sym typeface="Symbol"/>
                </a:rPr>
                <a:t></a:t>
              </a:r>
              <a:endParaRPr lang="zh-TW" altLang="en-US" dirty="0">
                <a:latin typeface="Garamond" panose="02020404030301010803" pitchFamily="18" charset="0"/>
              </a:endParaRPr>
            </a:p>
          </p:txBody>
        </p:sp>
        <p:sp>
          <p:nvSpPr>
            <p:cNvPr id="276" name="橢圓 86"/>
            <p:cNvSpPr/>
            <p:nvPr/>
          </p:nvSpPr>
          <p:spPr>
            <a:xfrm>
              <a:off x="6873268" y="4365831"/>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n</a:t>
              </a:r>
              <a:endParaRPr lang="zh-TW" altLang="en-US" dirty="0">
                <a:latin typeface="Garamond" panose="02020404030301010803" pitchFamily="18" charset="0"/>
              </a:endParaRPr>
            </a:p>
          </p:txBody>
        </p:sp>
        <p:sp>
          <p:nvSpPr>
            <p:cNvPr id="277" name="橢圓 88"/>
            <p:cNvSpPr/>
            <p:nvPr/>
          </p:nvSpPr>
          <p:spPr>
            <a:xfrm>
              <a:off x="6871745" y="5008644"/>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sym typeface="Symbol"/>
                </a:rPr>
                <a:t></a:t>
              </a:r>
              <a:endParaRPr lang="zh-TW" altLang="en-US" dirty="0">
                <a:latin typeface="Garamond" panose="02020404030301010803" pitchFamily="18" charset="0"/>
              </a:endParaRPr>
            </a:p>
          </p:txBody>
        </p:sp>
        <p:sp>
          <p:nvSpPr>
            <p:cNvPr id="278" name="橢圓 89"/>
            <p:cNvSpPr/>
            <p:nvPr/>
          </p:nvSpPr>
          <p:spPr>
            <a:xfrm>
              <a:off x="6871745" y="5696065"/>
              <a:ext cx="297302" cy="2973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Garamond" panose="02020404030301010803" pitchFamily="18" charset="0"/>
                </a:rPr>
                <a:t>n</a:t>
              </a:r>
              <a:endParaRPr lang="zh-TW" altLang="en-US" dirty="0">
                <a:latin typeface="Garamond" panose="02020404030301010803" pitchFamily="18" charset="0"/>
              </a:endParaRPr>
            </a:p>
          </p:txBody>
        </p:sp>
        <p:cxnSp>
          <p:nvCxnSpPr>
            <p:cNvPr id="279" name="直線接點 92"/>
            <p:cNvCxnSpPr>
              <a:endCxn id="276" idx="2"/>
            </p:cNvCxnSpPr>
            <p:nvPr/>
          </p:nvCxnSpPr>
          <p:spPr>
            <a:xfrm>
              <a:off x="6598956" y="4188691"/>
              <a:ext cx="274312" cy="325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直線接點 94"/>
            <p:cNvCxnSpPr>
              <a:endCxn id="275" idx="2"/>
            </p:cNvCxnSpPr>
            <p:nvPr/>
          </p:nvCxnSpPr>
          <p:spPr>
            <a:xfrm flipV="1">
              <a:off x="6598956" y="3839695"/>
              <a:ext cx="274312" cy="3489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接點 96"/>
            <p:cNvCxnSpPr>
              <a:endCxn id="277" idx="2"/>
            </p:cNvCxnSpPr>
            <p:nvPr/>
          </p:nvCxnSpPr>
          <p:spPr>
            <a:xfrm flipV="1">
              <a:off x="6598957" y="5157295"/>
              <a:ext cx="272789" cy="3368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接點 98"/>
            <p:cNvCxnSpPr>
              <a:endCxn id="278" idx="2"/>
            </p:cNvCxnSpPr>
            <p:nvPr/>
          </p:nvCxnSpPr>
          <p:spPr>
            <a:xfrm>
              <a:off x="6598957" y="5494105"/>
              <a:ext cx="272789" cy="350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3" name="乘號 104"/>
            <p:cNvSpPr/>
            <p:nvPr/>
          </p:nvSpPr>
          <p:spPr>
            <a:xfrm>
              <a:off x="6769891" y="5592688"/>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sp>
          <p:nvSpPr>
            <p:cNvPr id="284" name="乘號 105"/>
            <p:cNvSpPr/>
            <p:nvPr/>
          </p:nvSpPr>
          <p:spPr>
            <a:xfrm>
              <a:off x="6769891" y="4262454"/>
              <a:ext cx="504056" cy="504056"/>
            </a:xfrm>
            <a:prstGeom prst="mathMultiply">
              <a:avLst>
                <a:gd name="adj1" fmla="val 6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aramond" panose="02020404030301010803" pitchFamily="18" charset="0"/>
              </a:endParaRPr>
            </a:p>
          </p:txBody>
        </p:sp>
      </p:grpSp>
      <p:grpSp>
        <p:nvGrpSpPr>
          <p:cNvPr id="339" name="群組 338"/>
          <p:cNvGrpSpPr/>
          <p:nvPr/>
        </p:nvGrpSpPr>
        <p:grpSpPr>
          <a:xfrm>
            <a:off x="1043608" y="3639222"/>
            <a:ext cx="6661965" cy="2570369"/>
            <a:chOff x="1043608" y="3639222"/>
            <a:chExt cx="6661965" cy="2570369"/>
          </a:xfrm>
        </p:grpSpPr>
        <p:sp>
          <p:nvSpPr>
            <p:cNvPr id="340" name="橢圓 59"/>
            <p:cNvSpPr/>
            <p:nvPr/>
          </p:nvSpPr>
          <p:spPr>
            <a:xfrm>
              <a:off x="1043608" y="4744322"/>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sp>
          <p:nvSpPr>
            <p:cNvPr id="341" name="橢圓 72"/>
            <p:cNvSpPr/>
            <p:nvPr/>
          </p:nvSpPr>
          <p:spPr>
            <a:xfrm>
              <a:off x="2263109" y="4019607"/>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cxnSp>
          <p:nvCxnSpPr>
            <p:cNvPr id="342" name="直線接點 80"/>
            <p:cNvCxnSpPr>
              <a:stCxn id="345" idx="6"/>
              <a:endCxn id="341" idx="2"/>
            </p:cNvCxnSpPr>
            <p:nvPr/>
          </p:nvCxnSpPr>
          <p:spPr>
            <a:xfrm>
              <a:off x="1989302" y="3880226"/>
              <a:ext cx="273807" cy="288032"/>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sp>
          <p:nvSpPr>
            <p:cNvPr id="343" name="橢圓 85"/>
            <p:cNvSpPr/>
            <p:nvPr/>
          </p:nvSpPr>
          <p:spPr>
            <a:xfrm>
              <a:off x="2834723" y="3670613"/>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cxnSp>
          <p:nvCxnSpPr>
            <p:cNvPr id="344" name="直線接點 94"/>
            <p:cNvCxnSpPr>
              <a:stCxn id="341" idx="6"/>
              <a:endCxn id="343" idx="2"/>
            </p:cNvCxnSpPr>
            <p:nvPr/>
          </p:nvCxnSpPr>
          <p:spPr>
            <a:xfrm flipV="1">
              <a:off x="2560411" y="3819264"/>
              <a:ext cx="274312" cy="348994"/>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sp>
          <p:nvSpPr>
            <p:cNvPr id="345" name="橢圓 21"/>
            <p:cNvSpPr/>
            <p:nvPr/>
          </p:nvSpPr>
          <p:spPr>
            <a:xfrm>
              <a:off x="1692000" y="3731575"/>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cxnSp>
          <p:nvCxnSpPr>
            <p:cNvPr id="346" name="直線接點 62"/>
            <p:cNvCxnSpPr>
              <a:stCxn id="340" idx="6"/>
              <a:endCxn id="345" idx="2"/>
            </p:cNvCxnSpPr>
            <p:nvPr/>
          </p:nvCxnSpPr>
          <p:spPr>
            <a:xfrm flipV="1">
              <a:off x="1340910" y="3880226"/>
              <a:ext cx="351090" cy="1003694"/>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cxnSp>
          <p:nvCxnSpPr>
            <p:cNvPr id="347" name="直線接點 130"/>
            <p:cNvCxnSpPr>
              <a:endCxn id="348" idx="2"/>
            </p:cNvCxnSpPr>
            <p:nvPr/>
          </p:nvCxnSpPr>
          <p:spPr>
            <a:xfrm>
              <a:off x="3141474" y="3804325"/>
              <a:ext cx="849827" cy="693307"/>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sp>
          <p:nvSpPr>
            <p:cNvPr id="348" name="橢圓 142"/>
            <p:cNvSpPr/>
            <p:nvPr/>
          </p:nvSpPr>
          <p:spPr>
            <a:xfrm>
              <a:off x="3991301" y="4348981"/>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sp>
          <p:nvSpPr>
            <p:cNvPr id="349" name="橢圓 143"/>
            <p:cNvSpPr/>
            <p:nvPr/>
          </p:nvSpPr>
          <p:spPr>
            <a:xfrm>
              <a:off x="4551936" y="3641207"/>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cxnSp>
          <p:nvCxnSpPr>
            <p:cNvPr id="350" name="直線接點 149"/>
            <p:cNvCxnSpPr>
              <a:stCxn id="348" idx="6"/>
              <a:endCxn id="349" idx="2"/>
            </p:cNvCxnSpPr>
            <p:nvPr/>
          </p:nvCxnSpPr>
          <p:spPr>
            <a:xfrm flipV="1">
              <a:off x="4288603" y="3789858"/>
              <a:ext cx="263333" cy="707774"/>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sp>
          <p:nvSpPr>
            <p:cNvPr id="351" name="橢圓 143"/>
            <p:cNvSpPr/>
            <p:nvPr/>
          </p:nvSpPr>
          <p:spPr>
            <a:xfrm>
              <a:off x="5136053" y="3639222"/>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sp>
          <p:nvSpPr>
            <p:cNvPr id="352" name="橢圓 144"/>
            <p:cNvSpPr/>
            <p:nvPr/>
          </p:nvSpPr>
          <p:spPr>
            <a:xfrm>
              <a:off x="5150582" y="5912289"/>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cxnSp>
          <p:nvCxnSpPr>
            <p:cNvPr id="353" name="直線接點 149"/>
            <p:cNvCxnSpPr>
              <a:stCxn id="349" idx="6"/>
              <a:endCxn id="351" idx="2"/>
            </p:cNvCxnSpPr>
            <p:nvPr/>
          </p:nvCxnSpPr>
          <p:spPr>
            <a:xfrm flipV="1">
              <a:off x="4849238" y="3787873"/>
              <a:ext cx="286815" cy="1985"/>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cxnSp>
          <p:nvCxnSpPr>
            <p:cNvPr id="354" name="直線接點 152"/>
            <p:cNvCxnSpPr>
              <a:stCxn id="349" idx="6"/>
              <a:endCxn id="352" idx="2"/>
            </p:cNvCxnSpPr>
            <p:nvPr/>
          </p:nvCxnSpPr>
          <p:spPr>
            <a:xfrm>
              <a:off x="4849238" y="3789858"/>
              <a:ext cx="301344" cy="2271082"/>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sp>
          <p:nvSpPr>
            <p:cNvPr id="355" name="橢圓 72"/>
            <p:cNvSpPr/>
            <p:nvPr/>
          </p:nvSpPr>
          <p:spPr>
            <a:xfrm>
              <a:off x="5710705" y="3917984"/>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sp>
          <p:nvSpPr>
            <p:cNvPr id="356" name="橢圓 74"/>
            <p:cNvSpPr/>
            <p:nvPr/>
          </p:nvSpPr>
          <p:spPr>
            <a:xfrm>
              <a:off x="5710705" y="5312929"/>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cxnSp>
          <p:nvCxnSpPr>
            <p:cNvPr id="357" name="直線接點 80"/>
            <p:cNvCxnSpPr>
              <a:endCxn id="355" idx="2"/>
            </p:cNvCxnSpPr>
            <p:nvPr/>
          </p:nvCxnSpPr>
          <p:spPr>
            <a:xfrm>
              <a:off x="5436898" y="3778603"/>
              <a:ext cx="273807" cy="288032"/>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cxnSp>
          <p:nvCxnSpPr>
            <p:cNvPr id="358" name="直線接點 82"/>
            <p:cNvCxnSpPr>
              <a:stCxn id="352" idx="6"/>
              <a:endCxn id="356" idx="2"/>
            </p:cNvCxnSpPr>
            <p:nvPr/>
          </p:nvCxnSpPr>
          <p:spPr>
            <a:xfrm flipV="1">
              <a:off x="5447884" y="5461580"/>
              <a:ext cx="262821" cy="599360"/>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sp>
          <p:nvSpPr>
            <p:cNvPr id="359" name="橢圓 85"/>
            <p:cNvSpPr/>
            <p:nvPr/>
          </p:nvSpPr>
          <p:spPr>
            <a:xfrm>
              <a:off x="6873268" y="3691044"/>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sp>
          <p:nvSpPr>
            <p:cNvPr id="360" name="橢圓 88"/>
            <p:cNvSpPr/>
            <p:nvPr/>
          </p:nvSpPr>
          <p:spPr>
            <a:xfrm>
              <a:off x="6871745" y="5008644"/>
              <a:ext cx="297302" cy="297302"/>
            </a:xfrm>
            <a:prstGeom prst="ellipse">
              <a:avLst/>
            </a:prstGeom>
            <a:noFill/>
            <a:ln w="57150">
              <a:solidFill>
                <a:srgbClr val="FF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Garamond" panose="02020404030301010803" pitchFamily="18" charset="0"/>
              </a:endParaRPr>
            </a:p>
          </p:txBody>
        </p:sp>
        <p:cxnSp>
          <p:nvCxnSpPr>
            <p:cNvPr id="361" name="直線接點 94"/>
            <p:cNvCxnSpPr>
              <a:endCxn id="359" idx="2"/>
            </p:cNvCxnSpPr>
            <p:nvPr/>
          </p:nvCxnSpPr>
          <p:spPr>
            <a:xfrm flipV="1">
              <a:off x="6598956" y="3839695"/>
              <a:ext cx="274312" cy="348994"/>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cxnSp>
          <p:nvCxnSpPr>
            <p:cNvPr id="362" name="直線接點 96"/>
            <p:cNvCxnSpPr>
              <a:endCxn id="360" idx="2"/>
            </p:cNvCxnSpPr>
            <p:nvPr/>
          </p:nvCxnSpPr>
          <p:spPr>
            <a:xfrm flipV="1">
              <a:off x="6598957" y="5157295"/>
              <a:ext cx="272789" cy="336808"/>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cxnSp>
          <p:nvCxnSpPr>
            <p:cNvPr id="363" name="直線接點 362"/>
            <p:cNvCxnSpPr>
              <a:stCxn id="343" idx="6"/>
              <a:endCxn id="348" idx="2"/>
            </p:cNvCxnSpPr>
            <p:nvPr/>
          </p:nvCxnSpPr>
          <p:spPr>
            <a:xfrm>
              <a:off x="3132025" y="3819264"/>
              <a:ext cx="859276" cy="678368"/>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cxnSp>
          <p:nvCxnSpPr>
            <p:cNvPr id="364" name="直線接點 363"/>
            <p:cNvCxnSpPr>
              <a:stCxn id="355" idx="6"/>
            </p:cNvCxnSpPr>
            <p:nvPr/>
          </p:nvCxnSpPr>
          <p:spPr>
            <a:xfrm>
              <a:off x="6008007" y="4066635"/>
              <a:ext cx="590949" cy="122054"/>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cxnSp>
          <p:nvCxnSpPr>
            <p:cNvPr id="365" name="直線接點 364"/>
            <p:cNvCxnSpPr>
              <a:stCxn id="356" idx="6"/>
            </p:cNvCxnSpPr>
            <p:nvPr/>
          </p:nvCxnSpPr>
          <p:spPr>
            <a:xfrm>
              <a:off x="6008007" y="5461580"/>
              <a:ext cx="590949" cy="32523"/>
            </a:xfrm>
            <a:prstGeom prst="line">
              <a:avLst/>
            </a:prstGeom>
            <a:ln w="57150">
              <a:solidFill>
                <a:srgbClr val="FF0066"/>
              </a:solidFill>
            </a:ln>
          </p:spPr>
          <p:style>
            <a:lnRef idx="2">
              <a:schemeClr val="dk1"/>
            </a:lnRef>
            <a:fillRef idx="1">
              <a:schemeClr val="lt1"/>
            </a:fillRef>
            <a:effectRef idx="0">
              <a:schemeClr val="dk1"/>
            </a:effectRef>
            <a:fontRef idx="minor">
              <a:schemeClr val="dk1"/>
            </a:fontRef>
          </p:style>
        </p:cxnSp>
        <p:sp>
          <p:nvSpPr>
            <p:cNvPr id="366" name="向左箭號 365"/>
            <p:cNvSpPr/>
            <p:nvPr/>
          </p:nvSpPr>
          <p:spPr>
            <a:xfrm>
              <a:off x="7222860" y="3718820"/>
              <a:ext cx="482713" cy="239101"/>
            </a:xfrm>
            <a:prstGeom prst="leftArrow">
              <a:avLst/>
            </a:prstGeom>
            <a:ln>
              <a:solidFill>
                <a:schemeClr val="accent2">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67" name="向左箭號 366"/>
            <p:cNvSpPr/>
            <p:nvPr/>
          </p:nvSpPr>
          <p:spPr>
            <a:xfrm>
              <a:off x="7222860" y="5037744"/>
              <a:ext cx="482713" cy="239101"/>
            </a:xfrm>
            <a:prstGeom prst="leftArrow">
              <a:avLst/>
            </a:prstGeom>
            <a:ln>
              <a:solidFill>
                <a:schemeClr val="accent2">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2472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5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6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6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67"/>
                                        </p:tgtEl>
                                        <p:attrNameLst>
                                          <p:attrName>style.visibility</p:attrName>
                                        </p:attrNameLst>
                                      </p:cBhvr>
                                      <p:to>
                                        <p:strVal val="visible"/>
                                      </p:to>
                                    </p:set>
                                    <p:animEffect transition="in" filter="wipe(left)">
                                      <p:cBhvr>
                                        <p:cTn id="40" dur="500"/>
                                        <p:tgtEl>
                                          <p:spTgt spid="16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74"/>
                                        </p:tgtEl>
                                        <p:attrNameLst>
                                          <p:attrName>style.visibility</p:attrName>
                                        </p:attrNameLst>
                                      </p:cBhvr>
                                      <p:to>
                                        <p:strVal val="visible"/>
                                      </p:to>
                                    </p:set>
                                    <p:animEffect transition="in" filter="wipe(left)">
                                      <p:cBhvr>
                                        <p:cTn id="45" dur="500"/>
                                        <p:tgtEl>
                                          <p:spTgt spid="17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80"/>
                                        </p:tgtEl>
                                        <p:attrNameLst>
                                          <p:attrName>style.visibility</p:attrName>
                                        </p:attrNameLst>
                                      </p:cBhvr>
                                      <p:to>
                                        <p:strVal val="visible"/>
                                      </p:to>
                                    </p:set>
                                    <p:animEffect transition="in" filter="wipe(left)">
                                      <p:cBhvr>
                                        <p:cTn id="50" dur="500"/>
                                        <p:tgtEl>
                                          <p:spTgt spid="18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86"/>
                                        </p:tgtEl>
                                        <p:attrNameLst>
                                          <p:attrName>style.visibility</p:attrName>
                                        </p:attrNameLst>
                                      </p:cBhvr>
                                      <p:to>
                                        <p:strVal val="visible"/>
                                      </p:to>
                                    </p:set>
                                    <p:animEffect transition="in" filter="wipe(up)">
                                      <p:cBhvr>
                                        <p:cTn id="55" dur="500"/>
                                        <p:tgtEl>
                                          <p:spTgt spid="18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91"/>
                                        </p:tgtEl>
                                        <p:attrNameLst>
                                          <p:attrName>style.visibility</p:attrName>
                                        </p:attrNameLst>
                                      </p:cBhvr>
                                      <p:to>
                                        <p:strVal val="visible"/>
                                      </p:to>
                                    </p:set>
                                    <p:animEffect transition="in" filter="wipe(left)">
                                      <p:cBhvr>
                                        <p:cTn id="60" dur="500"/>
                                        <p:tgtEl>
                                          <p:spTgt spid="19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39"/>
                                        </p:tgtEl>
                                        <p:attrNameLst>
                                          <p:attrName>style.visibility</p:attrName>
                                        </p:attrNameLst>
                                      </p:cBhvr>
                                      <p:to>
                                        <p:strVal val="visible"/>
                                      </p:to>
                                    </p:set>
                                    <p:animEffect transition="in" filter="wipe(left)">
                                      <p:cBhvr>
                                        <p:cTn id="65"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Plausibility</a:t>
            </a:r>
            <a:r>
              <a:rPr lang="zh-TW" altLang="en-US" dirty="0"/>
              <a:t> </a:t>
            </a:r>
            <a:r>
              <a:rPr lang="en-US" altLang="zh-TW" dirty="0" smtClean="0"/>
              <a:t>Rules</a:t>
            </a:r>
            <a:endParaRPr lang="zh-TW" altLang="en-US" dirty="0"/>
          </a:p>
        </p:txBody>
      </p:sp>
      <p:sp>
        <p:nvSpPr>
          <p:cNvPr id="3" name="內容版面配置區 2"/>
          <p:cNvSpPr>
            <a:spLocks noGrp="1"/>
          </p:cNvSpPr>
          <p:nvPr>
            <p:ph idx="1"/>
          </p:nvPr>
        </p:nvSpPr>
        <p:spPr>
          <a:xfrm>
            <a:off x="908664" y="1473201"/>
            <a:ext cx="7707305" cy="2631660"/>
          </a:xfrm>
        </p:spPr>
        <p:txBody>
          <a:bodyPr>
            <a:normAutofit fontScale="92500" lnSpcReduction="10000"/>
          </a:bodyPr>
          <a:lstStyle/>
          <a:p>
            <a:pPr marL="514350" indent="-514350">
              <a:buFont typeface="+mj-lt"/>
              <a:buAutoNum type="arabicPeriod"/>
            </a:pPr>
            <a:r>
              <a:rPr lang="en-US" altLang="zh-TW" dirty="0"/>
              <a:t>A merged graph cannot contain repeating </a:t>
            </a:r>
            <a:r>
              <a:rPr lang="en-US" altLang="zh-TW" dirty="0" smtClean="0"/>
              <a:t>segments</a:t>
            </a:r>
            <a:endParaRPr lang="en-US" altLang="zh-TW" dirty="0"/>
          </a:p>
          <a:p>
            <a:pPr marL="514350" indent="-514350">
              <a:buFont typeface="+mj-lt"/>
              <a:buAutoNum type="arabicPeriod"/>
            </a:pPr>
            <a:r>
              <a:rPr lang="en-US" altLang="zh-TW" dirty="0"/>
              <a:t>Importance preserving</a:t>
            </a:r>
          </a:p>
          <a:p>
            <a:pPr marL="514350" indent="-514350">
              <a:buFont typeface="+mj-lt"/>
              <a:buAutoNum type="arabicPeriod"/>
            </a:pPr>
            <a:r>
              <a:rPr lang="en-US" altLang="zh-TW" dirty="0"/>
              <a:t>Symmetry preserving</a:t>
            </a:r>
          </a:p>
          <a:p>
            <a:pPr marL="514350" indent="-514350">
              <a:buFont typeface="+mj-lt"/>
              <a:buAutoNum type="arabicPeriod"/>
            </a:pPr>
            <a:r>
              <a:rPr lang="en-US" altLang="zh-TW" dirty="0" smtClean="0"/>
              <a:t>Penetration avoidance</a:t>
            </a:r>
            <a:endParaRPr lang="en-US" altLang="zh-TW" dirty="0"/>
          </a:p>
          <a:p>
            <a:pPr marL="514350" indent="-514350">
              <a:buFont typeface="+mj-lt"/>
              <a:buAutoNum type="arabicPeriod"/>
            </a:pPr>
            <a:r>
              <a:rPr lang="en-US" altLang="zh-TW" dirty="0" smtClean="0"/>
              <a:t>Similarity</a:t>
            </a:r>
            <a:endParaRPr lang="en-US" altLang="zh-TW" dirty="0"/>
          </a:p>
          <a:p>
            <a:pPr marL="514350" indent="-514350">
              <a:buFont typeface="+mj-lt"/>
              <a:buAutoNum type="arabicPeriod"/>
            </a:pPr>
            <a:r>
              <a:rPr lang="en-US" altLang="zh-TW" dirty="0"/>
              <a:t>Size </a:t>
            </a:r>
            <a:r>
              <a:rPr lang="en-US" altLang="zh-TW" dirty="0" smtClean="0"/>
              <a:t>preserving</a:t>
            </a:r>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12</a:t>
            </a:fld>
            <a:endParaRPr lang="zh-TW" altLang="en-US" dirty="0"/>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474" y="3546168"/>
            <a:ext cx="2659644" cy="2659644"/>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462" y="1931053"/>
            <a:ext cx="2188023" cy="2188023"/>
          </a:xfrm>
          <a:prstGeom prst="rect">
            <a:avLst/>
          </a:prstGeom>
        </p:spPr>
      </p:pic>
      <p:pic>
        <p:nvPicPr>
          <p:cNvPr id="12" name="圖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022" y="4104860"/>
            <a:ext cx="2431592" cy="2431592"/>
          </a:xfrm>
          <a:prstGeom prst="rect">
            <a:avLst/>
          </a:prstGeom>
        </p:spPr>
      </p:pic>
    </p:spTree>
    <p:extLst>
      <p:ext uri="{BB962C8B-B14F-4D97-AF65-F5344CB8AC3E}">
        <p14:creationId xmlns:p14="http://schemas.microsoft.com/office/powerpoint/2010/main" val="20619990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6F12B5DC-1500-4996-8CAD-A261D81F1CD2}" type="slidenum">
              <a:rPr lang="zh-TW" altLang="en-US" smtClean="0"/>
              <a:pPr/>
              <a:t>13</a:t>
            </a:fld>
            <a:endParaRPr lang="zh-TW" altLang="en-US" dirty="0"/>
          </a:p>
        </p:txBody>
      </p:sp>
      <p:pic>
        <p:nvPicPr>
          <p:cNvPr id="5" name="Picture 2" descr="C:\Users\Jenny\Dropbox\Figure\SpotCupResult01-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843"/>
          <a:stretch/>
        </p:blipFill>
        <p:spPr bwMode="auto">
          <a:xfrm>
            <a:off x="6908668" y="3079903"/>
            <a:ext cx="1427520" cy="16192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1" descr="C:\Users\Jenny\Dropbox\Figure\SpotCupResult05-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8184" y="1951476"/>
            <a:ext cx="1548730" cy="15487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3" descr="C:\Users\Jenny\Dropbox\Figure\SpotCupResult0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633"/>
          <a:stretch/>
        </p:blipFill>
        <p:spPr bwMode="auto">
          <a:xfrm>
            <a:off x="7102538" y="1112173"/>
            <a:ext cx="1491668" cy="13330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14" descr="C:\Users\Jenny\Dropbox\Figure\Cu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9472" y="2964269"/>
            <a:ext cx="1566854" cy="1566854"/>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5"/>
          <p:cNvSpPr/>
          <p:nvPr/>
        </p:nvSpPr>
        <p:spPr>
          <a:xfrm>
            <a:off x="409473" y="1067549"/>
            <a:ext cx="1568388" cy="3487639"/>
          </a:xfrm>
          <a:prstGeom prst="roundRect">
            <a:avLst>
              <a:gd name="adj" fmla="val 438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0" name="TextBox 6"/>
          <p:cNvSpPr txBox="1"/>
          <p:nvPr/>
        </p:nvSpPr>
        <p:spPr>
          <a:xfrm>
            <a:off x="1065064" y="4775289"/>
            <a:ext cx="2057965" cy="400110"/>
          </a:xfrm>
          <a:prstGeom prst="rect">
            <a:avLst/>
          </a:prstGeom>
          <a:noFill/>
        </p:spPr>
        <p:txBody>
          <a:bodyPr wrap="square" rtlCol="0">
            <a:spAutoFit/>
          </a:bodyPr>
          <a:lstStyle/>
          <a:p>
            <a:pPr algn="ctr"/>
            <a:r>
              <a:rPr lang="en-US" altLang="zh-CN" sz="2000" b="1" dirty="0" smtClean="0">
                <a:latin typeface="Palatino Linotype" pitchFamily="18" charset="0"/>
                <a:cs typeface="Times New Roman" pitchFamily="18" charset="0"/>
              </a:rPr>
              <a:t>Preprocessing</a:t>
            </a:r>
            <a:endParaRPr lang="zh-CN" altLang="en-US" sz="2000" b="1" dirty="0">
              <a:latin typeface="Palatino Linotype" pitchFamily="18" charset="0"/>
              <a:cs typeface="Times New Roman" pitchFamily="18" charset="0"/>
            </a:endParaRPr>
          </a:p>
        </p:txBody>
      </p:sp>
      <p:sp>
        <p:nvSpPr>
          <p:cNvPr id="11" name="TextBox 7"/>
          <p:cNvSpPr txBox="1"/>
          <p:nvPr/>
        </p:nvSpPr>
        <p:spPr>
          <a:xfrm>
            <a:off x="3154033" y="4767859"/>
            <a:ext cx="2421368" cy="400110"/>
          </a:xfrm>
          <a:prstGeom prst="rect">
            <a:avLst/>
          </a:prstGeom>
          <a:noFill/>
        </p:spPr>
        <p:txBody>
          <a:bodyPr wrap="none" rtlCol="0">
            <a:spAutoFit/>
          </a:bodyPr>
          <a:lstStyle/>
          <a:p>
            <a:pPr algn="ctr"/>
            <a:r>
              <a:rPr lang="en-US" altLang="zh-CN" sz="2000" b="1" dirty="0" smtClean="0">
                <a:latin typeface="Palatino Linotype" pitchFamily="18" charset="0"/>
                <a:cs typeface="Times New Roman" pitchFamily="18" charset="0"/>
              </a:rPr>
              <a:t>Topology blending</a:t>
            </a:r>
            <a:endParaRPr lang="zh-CN" altLang="en-US" sz="2000" b="1" dirty="0">
              <a:latin typeface="Palatino Linotype" pitchFamily="18" charset="0"/>
              <a:cs typeface="Times New Roman" pitchFamily="18" charset="0"/>
            </a:endParaRPr>
          </a:p>
        </p:txBody>
      </p:sp>
      <p:sp>
        <p:nvSpPr>
          <p:cNvPr id="12" name="圆角矩形 8"/>
          <p:cNvSpPr/>
          <p:nvPr/>
        </p:nvSpPr>
        <p:spPr>
          <a:xfrm>
            <a:off x="4012411" y="1067549"/>
            <a:ext cx="2676344" cy="3493990"/>
          </a:xfrm>
          <a:prstGeom prst="roundRect">
            <a:avLst>
              <a:gd name="adj" fmla="val 373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9"/>
          <p:cNvSpPr txBox="1"/>
          <p:nvPr/>
        </p:nvSpPr>
        <p:spPr>
          <a:xfrm>
            <a:off x="5746321" y="4775289"/>
            <a:ext cx="2201244" cy="400110"/>
          </a:xfrm>
          <a:prstGeom prst="rect">
            <a:avLst/>
          </a:prstGeom>
          <a:noFill/>
        </p:spPr>
        <p:txBody>
          <a:bodyPr wrap="none" rtlCol="0">
            <a:spAutoFit/>
          </a:bodyPr>
          <a:lstStyle/>
          <a:p>
            <a:pPr algn="ctr"/>
            <a:r>
              <a:rPr lang="en-US" altLang="zh-CN" sz="2000" b="1" dirty="0" smtClean="0">
                <a:latin typeface="Palatino Linotype" pitchFamily="18" charset="0"/>
                <a:cs typeface="Times New Roman" pitchFamily="18" charset="0"/>
              </a:rPr>
              <a:t>Surface </a:t>
            </a:r>
            <a:r>
              <a:rPr lang="en-US" altLang="zh-CN" sz="2000" b="1" dirty="0">
                <a:latin typeface="Palatino Linotype" pitchFamily="18" charset="0"/>
                <a:cs typeface="Times New Roman" pitchFamily="18" charset="0"/>
              </a:rPr>
              <a:t>blending</a:t>
            </a:r>
            <a:endParaRPr lang="zh-CN" altLang="en-US" sz="2000" b="1" dirty="0">
              <a:latin typeface="Palatino Linotype" pitchFamily="18" charset="0"/>
              <a:cs typeface="Times New Roman" pitchFamily="18" charset="0"/>
            </a:endParaRPr>
          </a:p>
        </p:txBody>
      </p:sp>
      <p:sp>
        <p:nvSpPr>
          <p:cNvPr id="14" name="圆角矩形 10"/>
          <p:cNvSpPr/>
          <p:nvPr/>
        </p:nvSpPr>
        <p:spPr>
          <a:xfrm>
            <a:off x="6833824" y="1067549"/>
            <a:ext cx="1852400" cy="3487639"/>
          </a:xfrm>
          <a:prstGeom prst="roundRect">
            <a:avLst>
              <a:gd name="adj" fmla="val 438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C1470"/>
              </a:solidFill>
            </a:endParaRPr>
          </a:p>
        </p:txBody>
      </p:sp>
      <p:cxnSp>
        <p:nvCxnSpPr>
          <p:cNvPr id="15" name="肘形连接符 11"/>
          <p:cNvCxnSpPr/>
          <p:nvPr/>
        </p:nvCxnSpPr>
        <p:spPr>
          <a:xfrm rot="16200000" flipH="1">
            <a:off x="2087697" y="3630075"/>
            <a:ext cx="12700" cy="1845678"/>
          </a:xfrm>
          <a:prstGeom prst="bentConnector3">
            <a:avLst>
              <a:gd name="adj1" fmla="val 18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肘形连接符 12"/>
          <p:cNvCxnSpPr/>
          <p:nvPr/>
        </p:nvCxnSpPr>
        <p:spPr>
          <a:xfrm rot="16200000" flipH="1">
            <a:off x="4383156" y="3644638"/>
            <a:ext cx="12700" cy="1845678"/>
          </a:xfrm>
          <a:prstGeom prst="bentConnector3">
            <a:avLst>
              <a:gd name="adj1" fmla="val 18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3"/>
          <p:cNvCxnSpPr/>
          <p:nvPr/>
        </p:nvCxnSpPr>
        <p:spPr>
          <a:xfrm rot="16200000" flipH="1">
            <a:off x="6840593" y="3652069"/>
            <a:ext cx="12700" cy="1845678"/>
          </a:xfrm>
          <a:prstGeom prst="bentConnector3">
            <a:avLst>
              <a:gd name="adj1" fmla="val 18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42"/>
          <p:cNvSpPr txBox="1"/>
          <p:nvPr/>
        </p:nvSpPr>
        <p:spPr>
          <a:xfrm>
            <a:off x="455615" y="2840365"/>
            <a:ext cx="1587294" cy="400110"/>
          </a:xfrm>
          <a:prstGeom prst="rect">
            <a:avLst/>
          </a:prstGeom>
          <a:noFill/>
        </p:spPr>
        <p:txBody>
          <a:bodyPr wrap="none" rtlCol="0">
            <a:spAutoFit/>
          </a:bodyPr>
          <a:lstStyle/>
          <a:p>
            <a:r>
              <a:rPr lang="en-US" altLang="zh-CN" sz="2000" b="1" dirty="0" smtClean="0">
                <a:latin typeface="Palatino Linotype" pitchFamily="18" charset="0"/>
              </a:rPr>
              <a:t>Style model</a:t>
            </a:r>
            <a:endParaRPr lang="zh-CN" altLang="en-US" sz="2000" b="1" dirty="0">
              <a:latin typeface="Palatino Linotype" pitchFamily="18" charset="0"/>
            </a:endParaRPr>
          </a:p>
        </p:txBody>
      </p:sp>
      <p:sp>
        <p:nvSpPr>
          <p:cNvPr id="19" name="TextBox 183"/>
          <p:cNvSpPr txBox="1"/>
          <p:nvPr/>
        </p:nvSpPr>
        <p:spPr>
          <a:xfrm>
            <a:off x="474851" y="4199225"/>
            <a:ext cx="1529586" cy="400110"/>
          </a:xfrm>
          <a:prstGeom prst="rect">
            <a:avLst/>
          </a:prstGeom>
          <a:noFill/>
        </p:spPr>
        <p:txBody>
          <a:bodyPr wrap="none" rtlCol="0">
            <a:spAutoFit/>
          </a:bodyPr>
          <a:lstStyle/>
          <a:p>
            <a:r>
              <a:rPr lang="en-US" altLang="zh-TW" sz="2000" b="1" dirty="0" smtClean="0">
                <a:latin typeface="Palatino Linotype" pitchFamily="18" charset="0"/>
              </a:rPr>
              <a:t>Base model</a:t>
            </a:r>
            <a:endParaRPr lang="en-US" altLang="zh-CN" sz="2000" b="1" dirty="0" smtClean="0">
              <a:latin typeface="Palatino Linotype" pitchFamily="18" charset="0"/>
            </a:endParaRPr>
          </a:p>
        </p:txBody>
      </p:sp>
      <p:pic>
        <p:nvPicPr>
          <p:cNvPr id="20" name="Picture 2" descr="C:\Users\Jenny\Dropbox\IEEEtran\pics\origin.pn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foregroundMark x1="18088" y1="9250" x2="25588" y2="24250"/>
                        <a14:foregroundMark x1="46471" y1="7375" x2="43235" y2="34625"/>
                        <a14:foregroundMark x1="12206" y1="58375" x2="45882" y2="64250"/>
                      </a14:backgroundRemoval>
                    </a14:imgEffect>
                  </a14:imgLayer>
                </a14:imgProps>
              </a:ext>
              <a:ext uri="{28A0092B-C50C-407E-A947-70E740481C1C}">
                <a14:useLocalDpi xmlns:a14="http://schemas.microsoft.com/office/drawing/2010/main" val="0"/>
              </a:ext>
            </a:extLst>
          </a:blip>
          <a:srcRect/>
          <a:stretch>
            <a:fillRect/>
          </a:stretch>
        </p:blipFill>
        <p:spPr bwMode="auto">
          <a:xfrm>
            <a:off x="409472" y="1399538"/>
            <a:ext cx="1373870" cy="1616317"/>
          </a:xfrm>
          <a:prstGeom prst="rect">
            <a:avLst/>
          </a:prstGeom>
          <a:noFill/>
          <a:extLst>
            <a:ext uri="{909E8E84-426E-40DD-AFC4-6F175D3DCCD1}">
              <a14:hiddenFill xmlns:a14="http://schemas.microsoft.com/office/drawing/2010/main">
                <a:solidFill>
                  <a:srgbClr val="FFFFFF"/>
                </a:solidFill>
              </a14:hiddenFill>
            </a:ext>
          </a:extLst>
        </p:spPr>
      </p:pic>
      <p:sp>
        <p:nvSpPr>
          <p:cNvPr id="21" name="圆角矩形 21"/>
          <p:cNvSpPr/>
          <p:nvPr/>
        </p:nvSpPr>
        <p:spPr>
          <a:xfrm>
            <a:off x="2173007" y="1067550"/>
            <a:ext cx="1670103" cy="3493991"/>
          </a:xfrm>
          <a:prstGeom prst="roundRect">
            <a:avLst>
              <a:gd name="adj" fmla="val 2203"/>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22" name="Picture 10" descr="C:\Users\Jenny\Dropbox\Figure\spotTopology.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62215" y="1112173"/>
            <a:ext cx="1395085" cy="18722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C:\Users\Jenny\Dropbox\Figure\cupTopolog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1909" y="3056391"/>
            <a:ext cx="1217184" cy="142971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32"/>
          <p:cNvSpPr txBox="1"/>
          <p:nvPr/>
        </p:nvSpPr>
        <p:spPr>
          <a:xfrm>
            <a:off x="410362" y="986726"/>
            <a:ext cx="524927" cy="400110"/>
          </a:xfrm>
          <a:prstGeom prst="rect">
            <a:avLst/>
          </a:prstGeom>
          <a:noFill/>
        </p:spPr>
        <p:txBody>
          <a:bodyPr wrap="square" rtlCol="0">
            <a:spAutoFit/>
          </a:bodyPr>
          <a:lstStyle/>
          <a:p>
            <a:pPr algn="ctr"/>
            <a:r>
              <a:rPr lang="en-US" altLang="zh-CN" sz="2000" b="1" dirty="0" smtClean="0">
                <a:latin typeface="Palatino Linotype" pitchFamily="18" charset="0"/>
                <a:cs typeface="Times New Roman" pitchFamily="18" charset="0"/>
              </a:rPr>
              <a:t>(a)</a:t>
            </a:r>
            <a:endParaRPr lang="zh-CN" altLang="en-US" sz="2000" b="1" dirty="0">
              <a:latin typeface="Palatino Linotype" pitchFamily="18" charset="0"/>
              <a:cs typeface="Times New Roman" pitchFamily="18" charset="0"/>
            </a:endParaRPr>
          </a:p>
        </p:txBody>
      </p:sp>
      <p:sp>
        <p:nvSpPr>
          <p:cNvPr id="25" name="TextBox 34"/>
          <p:cNvSpPr txBox="1"/>
          <p:nvPr/>
        </p:nvSpPr>
        <p:spPr>
          <a:xfrm>
            <a:off x="4012410" y="986726"/>
            <a:ext cx="524927" cy="400110"/>
          </a:xfrm>
          <a:prstGeom prst="rect">
            <a:avLst/>
          </a:prstGeom>
          <a:noFill/>
        </p:spPr>
        <p:txBody>
          <a:bodyPr wrap="square" rtlCol="0">
            <a:spAutoFit/>
          </a:bodyPr>
          <a:lstStyle/>
          <a:p>
            <a:pPr algn="ctr"/>
            <a:r>
              <a:rPr lang="en-US" altLang="zh-CN" sz="2000" b="1" dirty="0" smtClean="0">
                <a:latin typeface="Palatino Linotype" pitchFamily="18" charset="0"/>
                <a:cs typeface="Times New Roman" pitchFamily="18" charset="0"/>
              </a:rPr>
              <a:t>(c)</a:t>
            </a:r>
            <a:endParaRPr lang="zh-CN" altLang="en-US" sz="2000" b="1" dirty="0">
              <a:latin typeface="Palatino Linotype" pitchFamily="18" charset="0"/>
              <a:cs typeface="Times New Roman" pitchFamily="18" charset="0"/>
            </a:endParaRPr>
          </a:p>
        </p:txBody>
      </p:sp>
      <p:sp>
        <p:nvSpPr>
          <p:cNvPr id="26" name="TextBox 35"/>
          <p:cNvSpPr txBox="1"/>
          <p:nvPr/>
        </p:nvSpPr>
        <p:spPr>
          <a:xfrm>
            <a:off x="6833824" y="990136"/>
            <a:ext cx="524927" cy="400110"/>
          </a:xfrm>
          <a:prstGeom prst="rect">
            <a:avLst/>
          </a:prstGeom>
          <a:noFill/>
        </p:spPr>
        <p:txBody>
          <a:bodyPr wrap="square" rtlCol="0">
            <a:spAutoFit/>
          </a:bodyPr>
          <a:lstStyle/>
          <a:p>
            <a:pPr algn="ctr"/>
            <a:r>
              <a:rPr lang="en-US" altLang="zh-CN" sz="2000" b="1" dirty="0" smtClean="0">
                <a:latin typeface="Palatino Linotype" pitchFamily="18" charset="0"/>
                <a:cs typeface="Times New Roman" pitchFamily="18" charset="0"/>
              </a:rPr>
              <a:t>(d)</a:t>
            </a:r>
            <a:endParaRPr lang="zh-CN" altLang="en-US" sz="2000" b="1" dirty="0">
              <a:latin typeface="Palatino Linotype" pitchFamily="18" charset="0"/>
              <a:cs typeface="Times New Roman" pitchFamily="18" charset="0"/>
            </a:endParaRPr>
          </a:p>
        </p:txBody>
      </p:sp>
      <p:pic>
        <p:nvPicPr>
          <p:cNvPr id="27" name="Picture 20" descr="C:\Users\Jenny\Dropbox\Figure\topo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23457" y="2129018"/>
            <a:ext cx="2337557" cy="109862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1" descr="C:\Users\Jenny\Dropbox\Figure\topo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50729" y="1101207"/>
            <a:ext cx="1698673" cy="109545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C:\Users\Jenny\Dropbox\Figure\topo3.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64946" y="2984381"/>
            <a:ext cx="2054578" cy="18262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42"/>
          <p:cNvSpPr txBox="1"/>
          <p:nvPr/>
        </p:nvSpPr>
        <p:spPr>
          <a:xfrm>
            <a:off x="2173007" y="986726"/>
            <a:ext cx="524927" cy="400110"/>
          </a:xfrm>
          <a:prstGeom prst="rect">
            <a:avLst/>
          </a:prstGeom>
          <a:noFill/>
        </p:spPr>
        <p:txBody>
          <a:bodyPr wrap="square" rtlCol="0">
            <a:spAutoFit/>
          </a:bodyPr>
          <a:lstStyle/>
          <a:p>
            <a:pPr algn="ctr"/>
            <a:r>
              <a:rPr lang="en-US" altLang="zh-CN" sz="2000" b="1" dirty="0" smtClean="0">
                <a:latin typeface="Palatino Linotype" pitchFamily="18" charset="0"/>
                <a:cs typeface="Times New Roman" pitchFamily="18" charset="0"/>
              </a:rPr>
              <a:t>(b)</a:t>
            </a:r>
            <a:endParaRPr lang="zh-CN" altLang="en-US" sz="2000" b="1" dirty="0">
              <a:latin typeface="Palatino Linotype" pitchFamily="18" charset="0"/>
              <a:cs typeface="Times New Roman" pitchFamily="18" charset="0"/>
            </a:endParaRPr>
          </a:p>
        </p:txBody>
      </p:sp>
      <p:sp>
        <p:nvSpPr>
          <p:cNvPr id="31" name="文字方塊 30"/>
          <p:cNvSpPr txBox="1"/>
          <p:nvPr/>
        </p:nvSpPr>
        <p:spPr>
          <a:xfrm>
            <a:off x="6225122" y="1398887"/>
            <a:ext cx="415498" cy="369332"/>
          </a:xfrm>
          <a:prstGeom prst="rect">
            <a:avLst/>
          </a:prstGeom>
          <a:noFill/>
        </p:spPr>
        <p:txBody>
          <a:bodyPr wrap="none" rtlCol="0">
            <a:spAutoFit/>
          </a:bodyPr>
          <a:lstStyle/>
          <a:p>
            <a:r>
              <a:rPr lang="zh-TW" altLang="en-US" b="1" dirty="0" smtClean="0">
                <a:solidFill>
                  <a:srgbClr val="BC1470"/>
                </a:solidFill>
              </a:rPr>
              <a:t>①</a:t>
            </a:r>
            <a:endParaRPr lang="zh-TW" altLang="en-US" b="1" dirty="0">
              <a:solidFill>
                <a:srgbClr val="BC1470"/>
              </a:solidFill>
            </a:endParaRPr>
          </a:p>
        </p:txBody>
      </p:sp>
      <p:sp>
        <p:nvSpPr>
          <p:cNvPr id="32" name="矩形 31"/>
          <p:cNvSpPr/>
          <p:nvPr/>
        </p:nvSpPr>
        <p:spPr>
          <a:xfrm>
            <a:off x="6242120" y="2593395"/>
            <a:ext cx="415498" cy="369332"/>
          </a:xfrm>
          <a:prstGeom prst="rect">
            <a:avLst/>
          </a:prstGeom>
        </p:spPr>
        <p:txBody>
          <a:bodyPr wrap="none">
            <a:spAutoFit/>
          </a:bodyPr>
          <a:lstStyle/>
          <a:p>
            <a:r>
              <a:rPr lang="zh-TW" altLang="en-US" b="1" dirty="0">
                <a:solidFill>
                  <a:srgbClr val="BC1470"/>
                </a:solidFill>
              </a:rPr>
              <a:t>②</a:t>
            </a:r>
          </a:p>
        </p:txBody>
      </p:sp>
      <p:sp>
        <p:nvSpPr>
          <p:cNvPr id="33" name="矩形 32"/>
          <p:cNvSpPr/>
          <p:nvPr/>
        </p:nvSpPr>
        <p:spPr>
          <a:xfrm>
            <a:off x="6221827" y="3827433"/>
            <a:ext cx="415498" cy="369332"/>
          </a:xfrm>
          <a:prstGeom prst="rect">
            <a:avLst/>
          </a:prstGeom>
        </p:spPr>
        <p:txBody>
          <a:bodyPr wrap="none">
            <a:spAutoFit/>
          </a:bodyPr>
          <a:lstStyle/>
          <a:p>
            <a:r>
              <a:rPr lang="zh-TW" altLang="en-US" b="1" dirty="0">
                <a:solidFill>
                  <a:srgbClr val="BC1470"/>
                </a:solidFill>
              </a:rPr>
              <a:t>③</a:t>
            </a:r>
          </a:p>
        </p:txBody>
      </p:sp>
      <p:sp>
        <p:nvSpPr>
          <p:cNvPr id="34" name="文字方塊 33"/>
          <p:cNvSpPr txBox="1"/>
          <p:nvPr/>
        </p:nvSpPr>
        <p:spPr>
          <a:xfrm>
            <a:off x="8253728" y="1513425"/>
            <a:ext cx="415498" cy="369332"/>
          </a:xfrm>
          <a:prstGeom prst="rect">
            <a:avLst/>
          </a:prstGeom>
          <a:noFill/>
        </p:spPr>
        <p:txBody>
          <a:bodyPr wrap="none" rtlCol="0">
            <a:spAutoFit/>
          </a:bodyPr>
          <a:lstStyle/>
          <a:p>
            <a:r>
              <a:rPr lang="zh-TW" altLang="en-US" b="1" dirty="0" smtClean="0">
                <a:solidFill>
                  <a:srgbClr val="BC1470"/>
                </a:solidFill>
              </a:rPr>
              <a:t>①</a:t>
            </a:r>
            <a:endParaRPr lang="zh-TW" altLang="en-US" b="1" dirty="0">
              <a:solidFill>
                <a:srgbClr val="BC1470"/>
              </a:solidFill>
            </a:endParaRPr>
          </a:p>
        </p:txBody>
      </p:sp>
      <p:sp>
        <p:nvSpPr>
          <p:cNvPr id="35" name="矩形 34"/>
          <p:cNvSpPr/>
          <p:nvPr/>
        </p:nvSpPr>
        <p:spPr>
          <a:xfrm>
            <a:off x="8270726" y="2707933"/>
            <a:ext cx="415498" cy="369332"/>
          </a:xfrm>
          <a:prstGeom prst="rect">
            <a:avLst/>
          </a:prstGeom>
        </p:spPr>
        <p:txBody>
          <a:bodyPr wrap="none">
            <a:spAutoFit/>
          </a:bodyPr>
          <a:lstStyle/>
          <a:p>
            <a:r>
              <a:rPr lang="zh-TW" altLang="en-US" b="1" dirty="0">
                <a:solidFill>
                  <a:srgbClr val="BC1470"/>
                </a:solidFill>
              </a:rPr>
              <a:t>②</a:t>
            </a:r>
          </a:p>
        </p:txBody>
      </p:sp>
      <p:sp>
        <p:nvSpPr>
          <p:cNvPr id="36" name="矩形 35"/>
          <p:cNvSpPr/>
          <p:nvPr/>
        </p:nvSpPr>
        <p:spPr>
          <a:xfrm>
            <a:off x="8250433" y="3941971"/>
            <a:ext cx="415498" cy="369332"/>
          </a:xfrm>
          <a:prstGeom prst="rect">
            <a:avLst/>
          </a:prstGeom>
        </p:spPr>
        <p:txBody>
          <a:bodyPr wrap="none">
            <a:spAutoFit/>
          </a:bodyPr>
          <a:lstStyle/>
          <a:p>
            <a:r>
              <a:rPr lang="zh-TW" altLang="en-US" b="1" dirty="0">
                <a:solidFill>
                  <a:srgbClr val="BC1470"/>
                </a:solidFill>
              </a:rPr>
              <a:t>③</a:t>
            </a:r>
          </a:p>
        </p:txBody>
      </p:sp>
      <p:sp>
        <p:nvSpPr>
          <p:cNvPr id="39" name="標題 1"/>
          <p:cNvSpPr>
            <a:spLocks noGrp="1"/>
          </p:cNvSpPr>
          <p:nvPr>
            <p:ph type="title"/>
          </p:nvPr>
        </p:nvSpPr>
        <p:spPr>
          <a:xfrm>
            <a:off x="628650" y="65079"/>
            <a:ext cx="7886700" cy="898046"/>
          </a:xfrm>
        </p:spPr>
        <p:txBody>
          <a:bodyPr/>
          <a:lstStyle/>
          <a:p>
            <a:r>
              <a:rPr lang="en-US" altLang="zh-TW" dirty="0" smtClean="0"/>
              <a:t>Surface Blending</a:t>
            </a:r>
            <a:endParaRPr lang="zh-TW" altLang="en-US" dirty="0"/>
          </a:p>
        </p:txBody>
      </p:sp>
      <p:sp>
        <p:nvSpPr>
          <p:cNvPr id="40" name="橢圓 39"/>
          <p:cNvSpPr/>
          <p:nvPr/>
        </p:nvSpPr>
        <p:spPr>
          <a:xfrm>
            <a:off x="5575401" y="4673488"/>
            <a:ext cx="2550027" cy="5916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880707" y="5450350"/>
            <a:ext cx="7322838" cy="1077218"/>
          </a:xfrm>
          <a:prstGeom prst="rect">
            <a:avLst/>
          </a:prstGeom>
        </p:spPr>
        <p:txBody>
          <a:bodyPr wrap="none">
            <a:spAutoFit/>
          </a:bodyPr>
          <a:lstStyle/>
          <a:p>
            <a:pPr marL="457200" indent="-457200">
              <a:buFont typeface="Arial" panose="020B0604020202020204" pitchFamily="34" charset="0"/>
              <a:buChar char="•"/>
            </a:pPr>
            <a:r>
              <a:rPr lang="en-US" altLang="zh-TW" sz="3200" dirty="0" smtClean="0">
                <a:solidFill>
                  <a:srgbClr val="BC1470"/>
                </a:solidFill>
                <a:latin typeface="Segoe UI" panose="020B0502040204020203" pitchFamily="34" charset="0"/>
                <a:cs typeface="Segoe UI" panose="020B0502040204020203" pitchFamily="34" charset="0"/>
              </a:rPr>
              <a:t>Implement by </a:t>
            </a:r>
            <a:r>
              <a:rPr lang="en-US" altLang="zh-TW" sz="3200" dirty="0">
                <a:solidFill>
                  <a:srgbClr val="BC1470"/>
                </a:solidFill>
                <a:latin typeface="Segoe UI" panose="020B0502040204020203" pitchFamily="34" charset="0"/>
                <a:cs typeface="Segoe UI" panose="020B0502040204020203" pitchFamily="34" charset="0"/>
              </a:rPr>
              <a:t>morphing</a:t>
            </a:r>
            <a:endParaRPr lang="en-US" altLang="zh-TW" sz="3200" dirty="0" smtClean="0">
              <a:solidFill>
                <a:srgbClr val="BC1470"/>
              </a:solidFill>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altLang="zh-TW" sz="3200" dirty="0" smtClean="0">
                <a:solidFill>
                  <a:srgbClr val="BC1470"/>
                </a:solidFill>
                <a:latin typeface="Segoe UI" panose="020B0502040204020203" pitchFamily="34" charset="0"/>
                <a:cs typeface="Segoe UI" panose="020B0502040204020203" pitchFamily="34" charset="0"/>
              </a:rPr>
              <a:t>Finding correspondence is important</a:t>
            </a:r>
            <a:endParaRPr lang="zh-TW" altLang="en-US" sz="3200" dirty="0">
              <a:solidFill>
                <a:srgbClr val="BC147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7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0" y="1942522"/>
            <a:ext cx="9144000" cy="3430898"/>
          </a:xfrm>
          <a:prstGeom prst="rect">
            <a:avLst/>
          </a:prstGeom>
        </p:spPr>
      </p:pic>
      <p:sp>
        <p:nvSpPr>
          <p:cNvPr id="2" name="標題 1"/>
          <p:cNvSpPr>
            <a:spLocks noGrp="1"/>
          </p:cNvSpPr>
          <p:nvPr>
            <p:ph type="title"/>
          </p:nvPr>
        </p:nvSpPr>
        <p:spPr>
          <a:xfrm>
            <a:off x="628650" y="-633"/>
            <a:ext cx="7886700" cy="844778"/>
          </a:xfrm>
        </p:spPr>
        <p:txBody>
          <a:bodyPr/>
          <a:lstStyle/>
          <a:p>
            <a:r>
              <a:rPr lang="en-US" altLang="zh-TW" dirty="0" smtClean="0"/>
              <a:t>Flow of Surface Blending</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14</a:t>
            </a:fld>
            <a:endParaRPr lang="zh-TW" altLang="en-US" dirty="0"/>
          </a:p>
        </p:txBody>
      </p:sp>
      <p:grpSp>
        <p:nvGrpSpPr>
          <p:cNvPr id="9" name="群組 8"/>
          <p:cNvGrpSpPr/>
          <p:nvPr/>
        </p:nvGrpSpPr>
        <p:grpSpPr>
          <a:xfrm>
            <a:off x="2187615" y="965860"/>
            <a:ext cx="6849978" cy="2783538"/>
            <a:chOff x="2187615" y="989809"/>
            <a:chExt cx="6849978" cy="2783538"/>
          </a:xfrm>
        </p:grpSpPr>
        <p:sp>
          <p:nvSpPr>
            <p:cNvPr id="6" name="矩形 5"/>
            <p:cNvSpPr/>
            <p:nvPr/>
          </p:nvSpPr>
          <p:spPr>
            <a:xfrm>
              <a:off x="2801073" y="989809"/>
              <a:ext cx="6236520" cy="830997"/>
            </a:xfrm>
            <a:prstGeom prst="rect">
              <a:avLst/>
            </a:prstGeom>
          </p:spPr>
          <p:txBody>
            <a:bodyPr wrap="square">
              <a:spAutoFit/>
            </a:bodyPr>
            <a:lstStyle/>
            <a:p>
              <a:pPr marL="457200" indent="-457200">
                <a:buFont typeface="+mj-lt"/>
                <a:buAutoNum type="arabicPeriod"/>
              </a:pPr>
              <a:r>
                <a:rPr lang="en-US" altLang="zh-TW" sz="2400" dirty="0">
                  <a:solidFill>
                    <a:srgbClr val="008000"/>
                  </a:solidFill>
                  <a:latin typeface="Segoe UI" panose="020B0502040204020203" pitchFamily="34" charset="0"/>
                  <a:cs typeface="Segoe UI" panose="020B0502040204020203" pitchFamily="34" charset="0"/>
                </a:rPr>
                <a:t>F</a:t>
              </a:r>
              <a:r>
                <a:rPr lang="en-US" altLang="zh-TW" sz="2400" dirty="0" smtClean="0">
                  <a:solidFill>
                    <a:srgbClr val="008000"/>
                  </a:solidFill>
                  <a:latin typeface="Segoe UI" panose="020B0502040204020203" pitchFamily="34" charset="0"/>
                  <a:cs typeface="Segoe UI" panose="020B0502040204020203" pitchFamily="34" charset="0"/>
                </a:rPr>
                <a:t>ind </a:t>
              </a:r>
              <a:r>
                <a:rPr lang="en-US" altLang="zh-TW" sz="2400" b="1" dirty="0" smtClean="0">
                  <a:solidFill>
                    <a:srgbClr val="008000"/>
                  </a:solidFill>
                  <a:latin typeface="Segoe UI" panose="020B0502040204020203" pitchFamily="34" charset="0"/>
                  <a:cs typeface="Segoe UI" panose="020B0502040204020203" pitchFamily="34" charset="0"/>
                </a:rPr>
                <a:t>feature correspondence</a:t>
              </a:r>
              <a:r>
                <a:rPr lang="zh-TW" altLang="en-US" sz="2400" b="1" dirty="0" smtClean="0">
                  <a:solidFill>
                    <a:srgbClr val="008000"/>
                  </a:solidFill>
                  <a:latin typeface="Segoe UI" panose="020B0502040204020203" pitchFamily="34" charset="0"/>
                  <a:cs typeface="Segoe UI" panose="020B0502040204020203" pitchFamily="34" charset="0"/>
                </a:rPr>
                <a:t> </a:t>
              </a:r>
              <a:r>
                <a:rPr lang="en-US" altLang="zh-TW" sz="2400" dirty="0" smtClean="0">
                  <a:solidFill>
                    <a:srgbClr val="008000"/>
                  </a:solidFill>
                  <a:latin typeface="Segoe UI" panose="020B0502040204020203" pitchFamily="34" charset="0"/>
                  <a:cs typeface="Segoe UI" panose="020B0502040204020203" pitchFamily="34" charset="0"/>
                </a:rPr>
                <a:t>according to </a:t>
              </a:r>
              <a:r>
                <a:rPr lang="en-US" altLang="zh-TW" sz="2400" dirty="0">
                  <a:solidFill>
                    <a:srgbClr val="008000"/>
                  </a:solidFill>
                  <a:latin typeface="Segoe UI" panose="020B0502040204020203" pitchFamily="34" charset="0"/>
                  <a:cs typeface="Segoe UI" panose="020B0502040204020203" pitchFamily="34" charset="0"/>
                </a:rPr>
                <a:t>textural and geometric information  </a:t>
              </a:r>
              <a:endParaRPr lang="zh-TW" altLang="en-US" sz="2400" dirty="0">
                <a:solidFill>
                  <a:srgbClr val="008000"/>
                </a:solidFill>
              </a:endParaRPr>
            </a:p>
          </p:txBody>
        </p:sp>
        <p:sp>
          <p:nvSpPr>
            <p:cNvPr id="7" name="矩形 6"/>
            <p:cNvSpPr/>
            <p:nvPr/>
          </p:nvSpPr>
          <p:spPr>
            <a:xfrm>
              <a:off x="2187615" y="1817225"/>
              <a:ext cx="6849978" cy="1956122"/>
            </a:xfrm>
            <a:prstGeom prst="rect">
              <a:avLst/>
            </a:prstGeom>
            <a:no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grpSp>
      <p:sp>
        <p:nvSpPr>
          <p:cNvPr id="8" name="內容版面配置區 2"/>
          <p:cNvSpPr>
            <a:spLocks noGrp="1"/>
          </p:cNvSpPr>
          <p:nvPr>
            <p:ph idx="1"/>
          </p:nvPr>
        </p:nvSpPr>
        <p:spPr>
          <a:xfrm>
            <a:off x="107788" y="1328057"/>
            <a:ext cx="5673252" cy="759309"/>
          </a:xfrm>
        </p:spPr>
        <p:txBody>
          <a:bodyPr/>
          <a:lstStyle/>
          <a:p>
            <a:r>
              <a:rPr lang="en-US" altLang="zh-TW" dirty="0" smtClean="0"/>
              <a:t>Two steps:</a:t>
            </a:r>
            <a:endParaRPr lang="zh-TW" altLang="en-US" dirty="0"/>
          </a:p>
        </p:txBody>
      </p:sp>
      <p:grpSp>
        <p:nvGrpSpPr>
          <p:cNvPr id="12" name="群組 11"/>
          <p:cNvGrpSpPr/>
          <p:nvPr/>
        </p:nvGrpSpPr>
        <p:grpSpPr>
          <a:xfrm>
            <a:off x="107788" y="3511896"/>
            <a:ext cx="6570804" cy="2738928"/>
            <a:chOff x="107788" y="3535845"/>
            <a:chExt cx="6570804" cy="2738928"/>
          </a:xfrm>
        </p:grpSpPr>
        <p:sp>
          <p:nvSpPr>
            <p:cNvPr id="10" name="矩形 9"/>
            <p:cNvSpPr/>
            <p:nvPr/>
          </p:nvSpPr>
          <p:spPr>
            <a:xfrm>
              <a:off x="107788" y="3535845"/>
              <a:ext cx="6570804" cy="1886676"/>
            </a:xfrm>
            <a:prstGeom prst="rect">
              <a:avLst/>
            </a:prstGeom>
            <a:noFill/>
            <a:ln w="38100">
              <a:solidFill>
                <a:srgbClr val="BC1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sp>
          <p:nvSpPr>
            <p:cNvPr id="11" name="矩形 10"/>
            <p:cNvSpPr/>
            <p:nvPr/>
          </p:nvSpPr>
          <p:spPr>
            <a:xfrm>
              <a:off x="404949" y="5443776"/>
              <a:ext cx="6041850" cy="830997"/>
            </a:xfrm>
            <a:prstGeom prst="rect">
              <a:avLst/>
            </a:prstGeom>
          </p:spPr>
          <p:txBody>
            <a:bodyPr wrap="square">
              <a:spAutoFit/>
            </a:bodyPr>
            <a:lstStyle/>
            <a:p>
              <a:pPr marL="457200" indent="-457200">
                <a:buFont typeface="+mj-lt"/>
                <a:buAutoNum type="arabicPeriod" startAt="2"/>
              </a:pPr>
              <a:r>
                <a:rPr lang="en-US" altLang="zh-TW" sz="2400" dirty="0" smtClean="0">
                  <a:solidFill>
                    <a:srgbClr val="BC1470"/>
                  </a:solidFill>
                  <a:latin typeface="Segoe UI" panose="020B0502040204020203" pitchFamily="34" charset="0"/>
                  <a:cs typeface="Segoe UI" panose="020B0502040204020203" pitchFamily="34" charset="0"/>
                </a:rPr>
                <a:t>Find the rest correspondence by using spherical parameterization and warping</a:t>
              </a:r>
              <a:endParaRPr lang="zh-TW" altLang="en-US" sz="2400" dirty="0">
                <a:solidFill>
                  <a:srgbClr val="BC1470"/>
                </a:solidFill>
              </a:endParaRPr>
            </a:p>
          </p:txBody>
        </p:sp>
      </p:grpSp>
    </p:spTree>
    <p:extLst>
      <p:ext uri="{BB962C8B-B14F-4D97-AF65-F5344CB8AC3E}">
        <p14:creationId xmlns:p14="http://schemas.microsoft.com/office/powerpoint/2010/main" val="1951318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C:\Users\Jenny\Dropbox\Figure\Cylinder.png"/>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6022" y="1440423"/>
            <a:ext cx="5101409" cy="382605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smtClean="0"/>
              <a:t>Initial State</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15</a:t>
            </a:fld>
            <a:endParaRPr lang="zh-TW" altLang="en-US" dirty="0"/>
          </a:p>
        </p:txBody>
      </p:sp>
      <p:pic>
        <p:nvPicPr>
          <p:cNvPr id="11" name="圖片 1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100000">
                        <a14:foregroundMark x1="16029" y1="6375" x2="27206" y2="16500"/>
                        <a14:foregroundMark x1="45735" y1="4375" x2="45000" y2="17875"/>
                        <a14:foregroundMark x1="12206" y1="59125" x2="39118" y2="64000"/>
                        <a14:foregroundMark x1="9853" y1="56500" x2="16029" y2="61750"/>
                      </a14:backgroundRemoval>
                    </a14:imgEffect>
                  </a14:imgLayer>
                </a14:imgProps>
              </a:ext>
              <a:ext uri="{28A0092B-C50C-407E-A947-70E740481C1C}">
                <a14:useLocalDpi xmlns:a14="http://schemas.microsoft.com/office/drawing/2010/main" val="0"/>
              </a:ext>
            </a:extLst>
          </a:blip>
          <a:srcRect l="5502" r="6144"/>
          <a:stretch/>
        </p:blipFill>
        <p:spPr>
          <a:xfrm>
            <a:off x="4694338" y="1440423"/>
            <a:ext cx="2655586" cy="3536028"/>
          </a:xfrm>
          <a:prstGeom prst="rect">
            <a:avLst/>
          </a:prstGeom>
          <a:effectLst>
            <a:outerShdw blurRad="63500" sx="102000" sy="102000" algn="ctr" rotWithShape="0">
              <a:prstClr val="black">
                <a:alpha val="40000"/>
              </a:prstClr>
            </a:outerShdw>
          </a:effectLst>
        </p:spPr>
      </p:pic>
      <p:grpSp>
        <p:nvGrpSpPr>
          <p:cNvPr id="13" name="群組 12"/>
          <p:cNvGrpSpPr/>
          <p:nvPr/>
        </p:nvGrpSpPr>
        <p:grpSpPr>
          <a:xfrm>
            <a:off x="2175105" y="4710887"/>
            <a:ext cx="4827918" cy="461665"/>
            <a:chOff x="2175105" y="4710887"/>
            <a:chExt cx="4827918" cy="461665"/>
          </a:xfrm>
        </p:grpSpPr>
        <p:sp>
          <p:nvSpPr>
            <p:cNvPr id="9" name="TextBox 183"/>
            <p:cNvSpPr txBox="1"/>
            <p:nvPr/>
          </p:nvSpPr>
          <p:spPr>
            <a:xfrm>
              <a:off x="2175105" y="4710887"/>
              <a:ext cx="1473480" cy="461665"/>
            </a:xfrm>
            <a:prstGeom prst="rect">
              <a:avLst/>
            </a:prstGeom>
            <a:noFill/>
          </p:spPr>
          <p:txBody>
            <a:bodyPr wrap="none" rtlCol="0">
              <a:spAutoFit/>
            </a:bodyPr>
            <a:lstStyle/>
            <a:p>
              <a:r>
                <a:rPr lang="en-US" altLang="zh-TW" sz="2400" b="1" dirty="0" smtClean="0">
                  <a:latin typeface="Palatino Linotype" pitchFamily="18" charset="0"/>
                </a:rPr>
                <a:t>Base part</a:t>
              </a:r>
              <a:endParaRPr lang="en-US" altLang="zh-CN" sz="2400" b="1" dirty="0" smtClean="0">
                <a:latin typeface="Palatino Linotype" pitchFamily="18" charset="0"/>
              </a:endParaRPr>
            </a:p>
          </p:txBody>
        </p:sp>
        <p:sp>
          <p:nvSpPr>
            <p:cNvPr id="12" name="TextBox 183"/>
            <p:cNvSpPr txBox="1"/>
            <p:nvPr/>
          </p:nvSpPr>
          <p:spPr>
            <a:xfrm>
              <a:off x="5459011" y="4710887"/>
              <a:ext cx="1544012" cy="461665"/>
            </a:xfrm>
            <a:prstGeom prst="rect">
              <a:avLst/>
            </a:prstGeom>
            <a:noFill/>
          </p:spPr>
          <p:txBody>
            <a:bodyPr wrap="none" rtlCol="0">
              <a:spAutoFit/>
            </a:bodyPr>
            <a:lstStyle/>
            <a:p>
              <a:r>
                <a:rPr lang="en-US" altLang="zh-TW" sz="2400" b="1" dirty="0" smtClean="0">
                  <a:latin typeface="Palatino Linotype" pitchFamily="18" charset="0"/>
                </a:rPr>
                <a:t>Style part</a:t>
              </a:r>
              <a:endParaRPr lang="en-US" altLang="zh-CN" sz="2400" b="1" dirty="0" smtClean="0">
                <a:latin typeface="Palatino Linotype" pitchFamily="18" charset="0"/>
              </a:endParaRPr>
            </a:p>
          </p:txBody>
        </p:sp>
      </p:grpSp>
      <p:grpSp>
        <p:nvGrpSpPr>
          <p:cNvPr id="15" name="群組 14"/>
          <p:cNvGrpSpPr/>
          <p:nvPr/>
        </p:nvGrpSpPr>
        <p:grpSpPr>
          <a:xfrm>
            <a:off x="1521398" y="1247487"/>
            <a:ext cx="5757282" cy="4617068"/>
            <a:chOff x="1521398" y="1247487"/>
            <a:chExt cx="5757282" cy="4617068"/>
          </a:xfrm>
        </p:grpSpPr>
        <p:pic>
          <p:nvPicPr>
            <p:cNvPr id="6" name="Picture 3" descr="C:\Users\Jenny\Dropbox\Figure\surface200Init.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9721" b="13119"/>
            <a:stretch/>
          </p:blipFill>
          <p:spPr bwMode="auto">
            <a:xfrm>
              <a:off x="2394046" y="1247487"/>
              <a:ext cx="4078598" cy="392506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1521398" y="5341335"/>
              <a:ext cx="5757282" cy="523220"/>
            </a:xfrm>
            <a:prstGeom prst="rect">
              <a:avLst/>
            </a:prstGeom>
          </p:spPr>
          <p:txBody>
            <a:bodyPr wrap="none">
              <a:spAutoFit/>
            </a:bodyPr>
            <a:lstStyle/>
            <a:p>
              <a:r>
                <a:rPr lang="en-US" altLang="zh-TW" sz="2800" b="1" i="1" dirty="0" smtClean="0">
                  <a:solidFill>
                    <a:srgbClr val="BC1470"/>
                  </a:solidFill>
                  <a:latin typeface="Segoe UI" panose="020B0502040204020203" pitchFamily="34" charset="0"/>
                  <a:cs typeface="Segoe UI" panose="020B0502040204020203" pitchFamily="34" charset="0"/>
                </a:rPr>
                <a:t>Features of style part + base part</a:t>
              </a:r>
              <a:endParaRPr lang="zh-TW" altLang="en-US" sz="2800" b="1" i="1" dirty="0">
                <a:solidFill>
                  <a:srgbClr val="BC147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465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05556E-6 -4.07407E-6 L -0.14792 -4.07407E-6 " pathEditMode="relative" rAng="0" ptsTypes="AA">
                                      <p:cBhvr>
                                        <p:cTn id="6" dur="2000" fill="hold"/>
                                        <p:tgtEl>
                                          <p:spTgt spid="11"/>
                                        </p:tgtEl>
                                        <p:attrNameLst>
                                          <p:attrName>ppt_x</p:attrName>
                                          <p:attrName>ppt_y</p:attrName>
                                        </p:attrNameLst>
                                      </p:cBhvr>
                                      <p:rCtr x="-7396" y="0"/>
                                    </p:animMotion>
                                  </p:childTnLst>
                                </p:cTn>
                              </p:par>
                              <p:par>
                                <p:cTn id="7" presetID="63" presetClass="path" presetSubtype="0" accel="50000" decel="50000" fill="hold" nodeType="withEffect">
                                  <p:stCondLst>
                                    <p:cond delay="0"/>
                                  </p:stCondLst>
                                  <p:childTnLst>
                                    <p:animMotion origin="layout" path="M -1.11111E-6 1.11111E-6 L 0.17743 1.11111E-6 " pathEditMode="relative" rAng="0" ptsTypes="AA">
                                      <p:cBhvr>
                                        <p:cTn id="8" dur="2000" fill="hold"/>
                                        <p:tgtEl>
                                          <p:spTgt spid="7"/>
                                        </p:tgtEl>
                                        <p:attrNameLst>
                                          <p:attrName>ppt_x</p:attrName>
                                          <p:attrName>ppt_y</p:attrName>
                                        </p:attrNameLst>
                                      </p:cBhvr>
                                      <p:rCtr x="8872" y="0"/>
                                    </p:animMotion>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C:\Users\Jenny\Dropbox\Figure\surface201Sampl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46" r="10106" b="12481"/>
          <a:stretch/>
        </p:blipFill>
        <p:spPr bwMode="auto">
          <a:xfrm>
            <a:off x="4748334" y="1324929"/>
            <a:ext cx="4326220" cy="435466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Step </a:t>
            </a:r>
            <a:r>
              <a:rPr lang="en-US" altLang="zh-TW" dirty="0" smtClean="0"/>
              <a:t>1. Sampling</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16</a:t>
            </a:fld>
            <a:endParaRPr lang="zh-TW" altLang="en-US" dirty="0"/>
          </a:p>
        </p:txBody>
      </p:sp>
      <p:pic>
        <p:nvPicPr>
          <p:cNvPr id="5" name="Picture 3" descr="C:\Users\Jenny\Dropbox\Figure\surface200Ini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98" r="9722" b="13119"/>
          <a:stretch/>
        </p:blipFill>
        <p:spPr bwMode="auto">
          <a:xfrm>
            <a:off x="57875" y="1437311"/>
            <a:ext cx="4007894" cy="4242277"/>
          </a:xfrm>
          <a:prstGeom prst="rect">
            <a:avLst/>
          </a:prstGeom>
          <a:noFill/>
          <a:extLst>
            <a:ext uri="{909E8E84-426E-40DD-AFC4-6F175D3DCCD1}">
              <a14:hiddenFill xmlns:a14="http://schemas.microsoft.com/office/drawing/2010/main">
                <a:solidFill>
                  <a:srgbClr val="FFFFFF"/>
                </a:solidFill>
              </a14:hiddenFill>
            </a:ext>
          </a:extLst>
        </p:spPr>
      </p:pic>
      <p:sp>
        <p:nvSpPr>
          <p:cNvPr id="3" name="向右箭號 2"/>
          <p:cNvSpPr/>
          <p:nvPr/>
        </p:nvSpPr>
        <p:spPr>
          <a:xfrm>
            <a:off x="4120587" y="3414532"/>
            <a:ext cx="798654" cy="45141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7" name="矩形 6"/>
          <p:cNvSpPr/>
          <p:nvPr/>
        </p:nvSpPr>
        <p:spPr>
          <a:xfrm>
            <a:off x="1789639" y="5725582"/>
            <a:ext cx="5917389" cy="584775"/>
          </a:xfrm>
          <a:prstGeom prst="rect">
            <a:avLst/>
          </a:prstGeom>
        </p:spPr>
        <p:txBody>
          <a:bodyPr wrap="none">
            <a:spAutoFit/>
          </a:bodyPr>
          <a:lstStyle/>
          <a:p>
            <a:pPr marL="457200" indent="-457200">
              <a:buFont typeface="Arial" panose="020B0604020202020204" pitchFamily="34" charset="0"/>
              <a:buChar char="•"/>
            </a:pPr>
            <a:r>
              <a:rPr lang="en-US" altLang="zh-TW" sz="3200" dirty="0" smtClean="0">
                <a:solidFill>
                  <a:srgbClr val="BC1470"/>
                </a:solidFill>
                <a:latin typeface="Segoe UI" panose="020B0502040204020203" pitchFamily="34" charset="0"/>
                <a:cs typeface="Segoe UI" panose="020B0502040204020203" pitchFamily="34" charset="0"/>
              </a:rPr>
              <a:t>Reduce the number of points</a:t>
            </a:r>
            <a:endParaRPr lang="zh-TW" altLang="en-US" sz="3200" dirty="0">
              <a:solidFill>
                <a:srgbClr val="BC147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1806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6574" y="2268504"/>
            <a:ext cx="4977426" cy="4596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r>
              <a:rPr lang="en-US" altLang="zh-TW" dirty="0"/>
              <a:t>Step </a:t>
            </a:r>
            <a:r>
              <a:rPr lang="en-US" altLang="zh-TW" dirty="0" smtClean="0"/>
              <a:t>2. Uniform Scaling</a:t>
            </a:r>
            <a:endParaRPr lang="zh-TW" altLang="en-US" dirty="0"/>
          </a:p>
        </p:txBody>
      </p:sp>
      <p:sp>
        <p:nvSpPr>
          <p:cNvPr id="3" name="內容版面配置區 2"/>
          <p:cNvSpPr>
            <a:spLocks noGrp="1"/>
          </p:cNvSpPr>
          <p:nvPr>
            <p:ph idx="1"/>
          </p:nvPr>
        </p:nvSpPr>
        <p:spPr>
          <a:xfrm>
            <a:off x="628650" y="1334303"/>
            <a:ext cx="8416496" cy="1976056"/>
          </a:xfrm>
        </p:spPr>
        <p:txBody>
          <a:bodyPr/>
          <a:lstStyle/>
          <a:p>
            <a:r>
              <a:rPr lang="en-US" altLang="zh-TW" dirty="0" smtClean="0"/>
              <a:t>The </a:t>
            </a:r>
            <a:r>
              <a:rPr lang="en-US" altLang="zh-TW" dirty="0"/>
              <a:t>distributions of style features are </a:t>
            </a:r>
            <a:r>
              <a:rPr lang="en-US" altLang="zh-TW" dirty="0" smtClean="0"/>
              <a:t>fitted</a:t>
            </a:r>
            <a:r>
              <a:rPr lang="zh-TW" altLang="en-US" dirty="0" smtClean="0"/>
              <a:t> </a:t>
            </a:r>
            <a:r>
              <a:rPr lang="en-US" altLang="zh-TW" dirty="0" smtClean="0"/>
              <a:t>with </a:t>
            </a:r>
            <a:r>
              <a:rPr lang="en-US" altLang="zh-TW" dirty="0"/>
              <a:t>the a</a:t>
            </a:r>
            <a:r>
              <a:rPr lang="en-US" altLang="zh-TW" dirty="0" smtClean="0"/>
              <a:t>xis-aligned bounding box </a:t>
            </a:r>
            <a:r>
              <a:rPr lang="en-US" altLang="zh-TW" dirty="0"/>
              <a:t>(</a:t>
            </a:r>
            <a:r>
              <a:rPr lang="en-US" altLang="zh-TW" dirty="0" smtClean="0"/>
              <a:t>AABB) </a:t>
            </a:r>
            <a:r>
              <a:rPr lang="en-US" altLang="zh-TW" dirty="0"/>
              <a:t>of a </a:t>
            </a:r>
            <a:r>
              <a:rPr lang="en-US" altLang="zh-TW" dirty="0" smtClean="0"/>
              <a:t>base part</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17</a:t>
            </a:fld>
            <a:endParaRPr lang="zh-TW" altLang="en-US" dirty="0"/>
          </a:p>
        </p:txBody>
      </p:sp>
      <p:pic>
        <p:nvPicPr>
          <p:cNvPr id="6" name="Picture 4" descr="C:\Users\Jenny\Dropbox\Figure\surface201Sampl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242" r="10106" b="12481"/>
          <a:stretch/>
        </p:blipFill>
        <p:spPr bwMode="auto">
          <a:xfrm>
            <a:off x="0" y="2147552"/>
            <a:ext cx="4062716" cy="4354660"/>
          </a:xfrm>
          <a:prstGeom prst="rect">
            <a:avLst/>
          </a:prstGeom>
          <a:noFill/>
          <a:extLst>
            <a:ext uri="{909E8E84-426E-40DD-AFC4-6F175D3DCCD1}">
              <a14:hiddenFill xmlns:a14="http://schemas.microsoft.com/office/drawing/2010/main">
                <a:solidFill>
                  <a:srgbClr val="FFFFFF"/>
                </a:solidFill>
              </a14:hiddenFill>
            </a:ext>
          </a:extLst>
        </p:spPr>
      </p:pic>
      <p:sp>
        <p:nvSpPr>
          <p:cNvPr id="7" name="圓形箭號 6"/>
          <p:cNvSpPr/>
          <p:nvPr/>
        </p:nvSpPr>
        <p:spPr>
          <a:xfrm>
            <a:off x="3507129" y="2407534"/>
            <a:ext cx="1018572" cy="902825"/>
          </a:xfrm>
          <a:prstGeom prst="circularArrow">
            <a:avLst>
              <a:gd name="adj1" fmla="val 12500"/>
              <a:gd name="adj2" fmla="val 1142315"/>
              <a:gd name="adj3" fmla="val 20457681"/>
              <a:gd name="adj4" fmla="val 10800000"/>
              <a:gd name="adj5" fmla="val 1719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1279052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Step 3: </a:t>
            </a:r>
            <a:r>
              <a:rPr lang="en-US" altLang="zh-TW" dirty="0" smtClean="0"/>
              <a:t>Rigid </a:t>
            </a:r>
            <a:r>
              <a:rPr lang="en-US" altLang="zh-TW" dirty="0"/>
              <a:t>M</a:t>
            </a:r>
            <a:r>
              <a:rPr lang="en-US" altLang="zh-TW" dirty="0" smtClean="0"/>
              <a:t>atching</a:t>
            </a:r>
            <a:br>
              <a:rPr lang="en-US" altLang="zh-TW" dirty="0" smtClean="0"/>
            </a:br>
            <a:r>
              <a:rPr lang="en-US" altLang="zh-TW" dirty="0"/>
              <a:t>Step 4: </a:t>
            </a:r>
            <a:r>
              <a:rPr lang="en-US" altLang="zh-TW" dirty="0" smtClean="0"/>
              <a:t>Soft </a:t>
            </a:r>
            <a:r>
              <a:rPr lang="en-US" altLang="zh-TW" dirty="0"/>
              <a:t>M</a:t>
            </a:r>
            <a:r>
              <a:rPr lang="en-US" altLang="zh-TW" dirty="0" smtClean="0"/>
              <a:t>atching</a:t>
            </a:r>
            <a:endParaRPr lang="en-US" altLang="zh-TW" dirty="0"/>
          </a:p>
        </p:txBody>
      </p:sp>
      <p:sp>
        <p:nvSpPr>
          <p:cNvPr id="3" name="內容版面配置區 2"/>
          <p:cNvSpPr>
            <a:spLocks noGrp="1"/>
          </p:cNvSpPr>
          <p:nvPr>
            <p:ph idx="1"/>
          </p:nvPr>
        </p:nvSpPr>
        <p:spPr>
          <a:xfrm>
            <a:off x="233680" y="1490171"/>
            <a:ext cx="8676640" cy="1341823"/>
          </a:xfrm>
        </p:spPr>
        <p:txBody>
          <a:bodyPr>
            <a:normAutofit lnSpcReduction="10000"/>
          </a:bodyPr>
          <a:lstStyle/>
          <a:p>
            <a:r>
              <a:rPr lang="en-US" altLang="zh-TW" b="1" dirty="0" smtClean="0"/>
              <a:t>Problem:</a:t>
            </a:r>
            <a:r>
              <a:rPr lang="en-US" altLang="zh-TW" dirty="0" smtClean="0"/>
              <a:t> for each point in features, we find a corresponding point on base surface</a:t>
            </a:r>
          </a:p>
          <a:p>
            <a:r>
              <a:rPr lang="en-US" altLang="zh-TW" dirty="0" smtClean="0"/>
              <a:t>Formulated </a:t>
            </a:r>
            <a:r>
              <a:rPr lang="en-US" altLang="zh-TW" dirty="0"/>
              <a:t>as two unconstrained optimization </a:t>
            </a:r>
            <a:r>
              <a:rPr lang="en-US" altLang="zh-TW" dirty="0" smtClean="0"/>
              <a:t>problems</a:t>
            </a:r>
          </a:p>
        </p:txBody>
      </p:sp>
      <p:sp>
        <p:nvSpPr>
          <p:cNvPr id="4" name="投影片編號版面配置區 3"/>
          <p:cNvSpPr>
            <a:spLocks noGrp="1"/>
          </p:cNvSpPr>
          <p:nvPr>
            <p:ph type="sldNum" sz="quarter" idx="12"/>
          </p:nvPr>
        </p:nvSpPr>
        <p:spPr>
          <a:xfrm>
            <a:off x="628650" y="6325871"/>
            <a:ext cx="2057400" cy="365125"/>
          </a:xfrm>
        </p:spPr>
        <p:txBody>
          <a:bodyPr/>
          <a:lstStyle/>
          <a:p>
            <a:fld id="{6F12B5DC-1500-4996-8CAD-A261D81F1CD2}" type="slidenum">
              <a:rPr lang="zh-TW" altLang="en-US" smtClean="0"/>
              <a:pPr/>
              <a:t>18</a:t>
            </a:fld>
            <a:endParaRPr lang="zh-TW" altLang="en-US" dirty="0"/>
          </a:p>
        </p:txBody>
      </p:sp>
      <p:pic>
        <p:nvPicPr>
          <p:cNvPr id="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8" y="3945936"/>
            <a:ext cx="3192816" cy="2948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4" descr="C:\Users\Jenny\Dropbox\Figure\surface204SoftAlig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6788" y="4005979"/>
            <a:ext cx="2799930" cy="27999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5" descr="C:\Users\Jenny\Dropbox\Figure\surface203RigidAlign-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9262" y="4024136"/>
            <a:ext cx="2792128" cy="2792122"/>
          </a:xfrm>
          <a:prstGeom prst="rect">
            <a:avLst/>
          </a:prstGeom>
          <a:noFill/>
          <a:extLst>
            <a:ext uri="{909E8E84-426E-40DD-AFC4-6F175D3DCCD1}">
              <a14:hiddenFill xmlns:a14="http://schemas.microsoft.com/office/drawing/2010/main">
                <a:solidFill>
                  <a:srgbClr val="FFFFFF"/>
                </a:solidFill>
              </a14:hiddenFill>
            </a:ext>
          </a:extLst>
        </p:spPr>
      </p:pic>
      <p:sp>
        <p:nvSpPr>
          <p:cNvPr id="10" name="圓形箭號 9"/>
          <p:cNvSpPr/>
          <p:nvPr/>
        </p:nvSpPr>
        <p:spPr>
          <a:xfrm>
            <a:off x="2744578" y="4024136"/>
            <a:ext cx="1018572" cy="902825"/>
          </a:xfrm>
          <a:prstGeom prst="circularArrow">
            <a:avLst>
              <a:gd name="adj1" fmla="val 12500"/>
              <a:gd name="adj2" fmla="val 1142315"/>
              <a:gd name="adj3" fmla="val 20457681"/>
              <a:gd name="adj4" fmla="val 10800000"/>
              <a:gd name="adj5" fmla="val 1719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chemeClr val="tx1"/>
              </a:solidFill>
            </a:endParaRPr>
          </a:p>
        </p:txBody>
      </p:sp>
      <p:sp>
        <p:nvSpPr>
          <p:cNvPr id="11" name="圓形箭號 10"/>
          <p:cNvSpPr/>
          <p:nvPr/>
        </p:nvSpPr>
        <p:spPr>
          <a:xfrm>
            <a:off x="5748352" y="4001517"/>
            <a:ext cx="1018572" cy="902825"/>
          </a:xfrm>
          <a:prstGeom prst="circularArrow">
            <a:avLst>
              <a:gd name="adj1" fmla="val 12500"/>
              <a:gd name="adj2" fmla="val 1142315"/>
              <a:gd name="adj3" fmla="val 20457681"/>
              <a:gd name="adj4" fmla="val 10800000"/>
              <a:gd name="adj5" fmla="val 1719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chemeClr val="tx1"/>
              </a:solidFill>
            </a:endParaRPr>
          </a:p>
        </p:txBody>
      </p:sp>
      <p:sp>
        <p:nvSpPr>
          <p:cNvPr id="5" name="矩形 4"/>
          <p:cNvSpPr/>
          <p:nvPr/>
        </p:nvSpPr>
        <p:spPr>
          <a:xfrm>
            <a:off x="2338397" y="3649036"/>
            <a:ext cx="2101729" cy="461665"/>
          </a:xfrm>
          <a:prstGeom prst="rect">
            <a:avLst/>
          </a:prstGeom>
        </p:spPr>
        <p:txBody>
          <a:bodyPr wrap="none">
            <a:spAutoFit/>
          </a:bodyPr>
          <a:lstStyle/>
          <a:p>
            <a:r>
              <a:rPr lang="en-US" altLang="zh-TW" sz="2400" b="1" i="1" dirty="0"/>
              <a:t>Rigid </a:t>
            </a:r>
            <a:r>
              <a:rPr lang="en-US" altLang="zh-TW" sz="2400" b="1" i="1" dirty="0" smtClean="0"/>
              <a:t>matching</a:t>
            </a:r>
            <a:endParaRPr lang="zh-TW" altLang="en-US" sz="2400" i="1" dirty="0"/>
          </a:p>
        </p:txBody>
      </p:sp>
      <p:sp>
        <p:nvSpPr>
          <p:cNvPr id="12" name="矩形 11"/>
          <p:cNvSpPr/>
          <p:nvPr/>
        </p:nvSpPr>
        <p:spPr>
          <a:xfrm>
            <a:off x="5124171" y="3643895"/>
            <a:ext cx="1963871" cy="461665"/>
          </a:xfrm>
          <a:prstGeom prst="rect">
            <a:avLst/>
          </a:prstGeom>
        </p:spPr>
        <p:txBody>
          <a:bodyPr wrap="none">
            <a:spAutoFit/>
          </a:bodyPr>
          <a:lstStyle/>
          <a:p>
            <a:r>
              <a:rPr lang="en-US" altLang="zh-TW" sz="2400" b="1" i="1" dirty="0" smtClean="0"/>
              <a:t>Soft matching</a:t>
            </a:r>
            <a:endParaRPr lang="zh-TW" altLang="en-US" sz="2400" i="1" dirty="0"/>
          </a:p>
        </p:txBody>
      </p:sp>
      <p:sp>
        <p:nvSpPr>
          <p:cNvPr id="6" name="等腰三角形 5"/>
          <p:cNvSpPr/>
          <p:nvPr/>
        </p:nvSpPr>
        <p:spPr>
          <a:xfrm rot="3738416">
            <a:off x="1206609" y="3103392"/>
            <a:ext cx="836168" cy="720834"/>
          </a:xfrm>
          <a:prstGeom prst="triangl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sp>
        <p:nvSpPr>
          <p:cNvPr id="13" name="等腰三角形 12"/>
          <p:cNvSpPr/>
          <p:nvPr/>
        </p:nvSpPr>
        <p:spPr>
          <a:xfrm rot="2409512">
            <a:off x="7266011" y="3011295"/>
            <a:ext cx="836168" cy="720834"/>
          </a:xfrm>
          <a:prstGeom prst="triangl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sp>
        <p:nvSpPr>
          <p:cNvPr id="14" name="橢圓 13"/>
          <p:cNvSpPr/>
          <p:nvPr/>
        </p:nvSpPr>
        <p:spPr>
          <a:xfrm>
            <a:off x="1408280" y="3463502"/>
            <a:ext cx="157369" cy="15736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sp>
        <p:nvSpPr>
          <p:cNvPr id="15" name="橢圓 14"/>
          <p:cNvSpPr/>
          <p:nvPr/>
        </p:nvSpPr>
        <p:spPr>
          <a:xfrm>
            <a:off x="4673984" y="3384817"/>
            <a:ext cx="157369" cy="15736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sp>
        <p:nvSpPr>
          <p:cNvPr id="16" name="橢圓 15"/>
          <p:cNvSpPr/>
          <p:nvPr/>
        </p:nvSpPr>
        <p:spPr>
          <a:xfrm>
            <a:off x="7526726" y="3405108"/>
            <a:ext cx="157369" cy="15736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sp>
        <p:nvSpPr>
          <p:cNvPr id="17" name="TextBox 6"/>
          <p:cNvSpPr txBox="1"/>
          <p:nvPr/>
        </p:nvSpPr>
        <p:spPr>
          <a:xfrm>
            <a:off x="233681" y="2855660"/>
            <a:ext cx="2722880" cy="400110"/>
          </a:xfrm>
          <a:prstGeom prst="rect">
            <a:avLst/>
          </a:prstGeom>
          <a:noFill/>
        </p:spPr>
        <p:txBody>
          <a:bodyPr wrap="square" rtlCol="0">
            <a:spAutoFit/>
          </a:bodyPr>
          <a:lstStyle/>
          <a:p>
            <a:pPr algn="ctr"/>
            <a:r>
              <a:rPr lang="en-US" altLang="zh-CN" sz="2000" b="1" dirty="0" smtClean="0">
                <a:solidFill>
                  <a:srgbClr val="0070C0"/>
                </a:solidFill>
                <a:latin typeface="Palatino Linotype" pitchFamily="18" charset="0"/>
                <a:cs typeface="Times New Roman" pitchFamily="18" charset="0"/>
              </a:rPr>
              <a:t>Surface of style part</a:t>
            </a:r>
            <a:endParaRPr lang="zh-CN" altLang="en-US" sz="2000" b="1" dirty="0">
              <a:solidFill>
                <a:srgbClr val="0070C0"/>
              </a:solidFill>
              <a:latin typeface="Palatino Linotype" pitchFamily="18" charset="0"/>
              <a:cs typeface="Times New Roman" pitchFamily="18" charset="0"/>
            </a:endParaRPr>
          </a:p>
        </p:txBody>
      </p:sp>
      <p:sp>
        <p:nvSpPr>
          <p:cNvPr id="18" name="TextBox 6"/>
          <p:cNvSpPr txBox="1"/>
          <p:nvPr/>
        </p:nvSpPr>
        <p:spPr>
          <a:xfrm>
            <a:off x="6389601" y="2765757"/>
            <a:ext cx="2722880" cy="400110"/>
          </a:xfrm>
          <a:prstGeom prst="rect">
            <a:avLst/>
          </a:prstGeom>
          <a:noFill/>
        </p:spPr>
        <p:txBody>
          <a:bodyPr wrap="square" rtlCol="0">
            <a:spAutoFit/>
          </a:bodyPr>
          <a:lstStyle/>
          <a:p>
            <a:pPr algn="ctr"/>
            <a:r>
              <a:rPr lang="en-US" altLang="zh-CN" sz="2000" b="1" dirty="0" smtClean="0">
                <a:solidFill>
                  <a:srgbClr val="0070C0"/>
                </a:solidFill>
                <a:latin typeface="Palatino Linotype" pitchFamily="18" charset="0"/>
                <a:cs typeface="Times New Roman" pitchFamily="18" charset="0"/>
              </a:rPr>
              <a:t>Surface of base part</a:t>
            </a:r>
            <a:endParaRPr lang="zh-CN" altLang="en-US" sz="2000" b="1" dirty="0">
              <a:solidFill>
                <a:srgbClr val="0070C0"/>
              </a:solidFill>
              <a:latin typeface="Palatino Linotype" pitchFamily="18" charset="0"/>
              <a:cs typeface="Times New Roman" pitchFamily="18" charset="0"/>
            </a:endParaRPr>
          </a:p>
        </p:txBody>
      </p:sp>
      <p:cxnSp>
        <p:nvCxnSpPr>
          <p:cNvPr id="20" name="直線單箭頭接點 19"/>
          <p:cNvCxnSpPr/>
          <p:nvPr/>
        </p:nvCxnSpPr>
        <p:spPr>
          <a:xfrm>
            <a:off x="1996440" y="3483792"/>
            <a:ext cx="2443686" cy="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
          <p:cNvCxnSpPr/>
          <p:nvPr/>
        </p:nvCxnSpPr>
        <p:spPr>
          <a:xfrm>
            <a:off x="5035795" y="3483792"/>
            <a:ext cx="1928885" cy="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1265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6F12B5DC-1500-4996-8CAD-A261D81F1CD2}" type="slidenum">
              <a:rPr lang="zh-TW" altLang="en-US" smtClean="0"/>
              <a:pPr/>
              <a:t>19</a:t>
            </a:fld>
            <a:endParaRPr lang="zh-TW" altLang="en-US" dirty="0"/>
          </a:p>
        </p:txBody>
      </p:sp>
      <p:sp>
        <p:nvSpPr>
          <p:cNvPr id="5" name="標題 1"/>
          <p:cNvSpPr>
            <a:spLocks noGrp="1"/>
          </p:cNvSpPr>
          <p:nvPr>
            <p:ph type="title"/>
          </p:nvPr>
        </p:nvSpPr>
        <p:spPr>
          <a:xfrm>
            <a:off x="628650" y="446"/>
            <a:ext cx="6261722" cy="731074"/>
          </a:xfrm>
        </p:spPr>
        <p:txBody>
          <a:bodyPr/>
          <a:lstStyle/>
          <a:p>
            <a:r>
              <a:rPr lang="en-US" altLang="zh-TW" dirty="0"/>
              <a:t>Step 3: Rigid </a:t>
            </a:r>
            <a:r>
              <a:rPr lang="en-US" altLang="zh-TW" dirty="0" smtClean="0"/>
              <a:t>Matching</a:t>
            </a:r>
            <a:endParaRPr lang="zh-TW" altLang="en-US" dirty="0"/>
          </a:p>
        </p:txBody>
      </p:sp>
      <p:sp>
        <p:nvSpPr>
          <p:cNvPr id="6" name="內容版面配置區 2"/>
          <p:cNvSpPr>
            <a:spLocks noGrp="1"/>
          </p:cNvSpPr>
          <p:nvPr>
            <p:ph idx="1"/>
          </p:nvPr>
        </p:nvSpPr>
        <p:spPr>
          <a:xfrm>
            <a:off x="467196" y="761137"/>
            <a:ext cx="7668326" cy="4195321"/>
          </a:xfrm>
        </p:spPr>
        <p:txBody>
          <a:bodyPr>
            <a:normAutofit/>
          </a:bodyPr>
          <a:lstStyle/>
          <a:p>
            <a:r>
              <a:rPr lang="en-US" altLang="zh-TW" b="1" dirty="0" smtClean="0"/>
              <a:t>Objectives</a:t>
            </a:r>
            <a:r>
              <a:rPr lang="en-US" altLang="zh-TW" dirty="0" smtClean="0"/>
              <a:t>:</a:t>
            </a:r>
            <a:endParaRPr lang="en-US" altLang="zh-TW" dirty="0"/>
          </a:p>
          <a:p>
            <a:pPr marL="914400" lvl="1" indent="-457200">
              <a:buFont typeface="+mj-lt"/>
              <a:buAutoNum type="arabicPeriod"/>
            </a:pPr>
            <a:r>
              <a:rPr lang="en-US" altLang="zh-TW" dirty="0"/>
              <a:t>Let features close to the surface of base </a:t>
            </a:r>
            <a:r>
              <a:rPr lang="en-US" altLang="zh-TW" dirty="0" smtClean="0"/>
              <a:t>part</a:t>
            </a:r>
            <a:endParaRPr lang="en-US" altLang="zh-TW" dirty="0"/>
          </a:p>
          <a:p>
            <a:pPr marL="914400" lvl="1" indent="-457200">
              <a:buFont typeface="+mj-lt"/>
              <a:buAutoNum type="arabicPeriod"/>
            </a:pPr>
            <a:r>
              <a:rPr lang="en-US" altLang="zh-TW" dirty="0"/>
              <a:t>Preserve the relative position between </a:t>
            </a:r>
            <a:r>
              <a:rPr lang="en-US" altLang="zh-TW" dirty="0" smtClean="0"/>
              <a:t>features</a:t>
            </a:r>
          </a:p>
          <a:p>
            <a:r>
              <a:rPr lang="en-US" altLang="zh-TW" dirty="0"/>
              <a:t>For each feature, calculate a </a:t>
            </a:r>
            <a:r>
              <a:rPr lang="en-US" altLang="zh-TW" dirty="0" smtClean="0"/>
              <a:t>rigid transformation</a:t>
            </a:r>
          </a:p>
          <a:p>
            <a:r>
              <a:rPr lang="en-US" altLang="zh-TW" dirty="0" smtClean="0"/>
              <a:t>To preserve </a:t>
            </a:r>
            <a:r>
              <a:rPr lang="en-US" altLang="zh-TW" dirty="0"/>
              <a:t>the relative position between </a:t>
            </a:r>
            <a:r>
              <a:rPr lang="en-US" altLang="zh-TW" dirty="0" smtClean="0"/>
              <a:t>features,  represent </a:t>
            </a:r>
            <a:r>
              <a:rPr lang="en-US" altLang="zh-TW" dirty="0"/>
              <a:t>the relative position between </a:t>
            </a:r>
            <a:r>
              <a:rPr lang="en-US" altLang="zh-TW" dirty="0" smtClean="0"/>
              <a:t>features as links</a:t>
            </a:r>
            <a:r>
              <a:rPr lang="zh-TW" altLang="en-US" dirty="0" smtClean="0"/>
              <a:t> </a:t>
            </a:r>
            <a:r>
              <a:rPr lang="en-US" altLang="zh-TW" dirty="0"/>
              <a:t>whose lengths are maintained</a:t>
            </a:r>
          </a:p>
          <a:p>
            <a:endParaRPr lang="zh-TW" altLang="en-US" dirty="0"/>
          </a:p>
          <a:p>
            <a:endParaRPr lang="en-US" altLang="zh-TW" dirty="0" smtClean="0"/>
          </a:p>
          <a:p>
            <a:pPr marL="457200" indent="-457200">
              <a:buFont typeface="+mj-lt"/>
              <a:buAutoNum type="arabicPeriod"/>
            </a:pPr>
            <a:endParaRPr lang="zh-TW" altLang="en-US" dirty="0"/>
          </a:p>
        </p:txBody>
      </p:sp>
      <p:grpSp>
        <p:nvGrpSpPr>
          <p:cNvPr id="7" name="群組 6"/>
          <p:cNvGrpSpPr/>
          <p:nvPr/>
        </p:nvGrpSpPr>
        <p:grpSpPr>
          <a:xfrm>
            <a:off x="6788358" y="43748"/>
            <a:ext cx="2238174" cy="1524494"/>
            <a:chOff x="5904438" y="321682"/>
            <a:chExt cx="2238174" cy="1524494"/>
          </a:xfrm>
        </p:grpSpPr>
        <p:sp>
          <p:nvSpPr>
            <p:cNvPr id="8" name="手繪多邊形 7"/>
            <p:cNvSpPr/>
            <p:nvPr/>
          </p:nvSpPr>
          <p:spPr>
            <a:xfrm>
              <a:off x="5904438" y="321682"/>
              <a:ext cx="2238174" cy="1524494"/>
            </a:xfrm>
            <a:custGeom>
              <a:avLst/>
              <a:gdLst>
                <a:gd name="connsiteX0" fmla="*/ 441402 w 2238174"/>
                <a:gd name="connsiteY0" fmla="*/ 623216 h 1524494"/>
                <a:gd name="connsiteX1" fmla="*/ 795363 w 2238174"/>
                <a:gd name="connsiteY1" fmla="*/ 682210 h 1524494"/>
                <a:gd name="connsiteX2" fmla="*/ 1208318 w 2238174"/>
                <a:gd name="connsiteY2" fmla="*/ 475732 h 1524494"/>
                <a:gd name="connsiteX3" fmla="*/ 1282060 w 2238174"/>
                <a:gd name="connsiteY3" fmla="*/ 62777 h 1524494"/>
                <a:gd name="connsiteX4" fmla="*/ 1842499 w 2238174"/>
                <a:gd name="connsiteY4" fmla="*/ 33281 h 1524494"/>
                <a:gd name="connsiteX5" fmla="*/ 2152215 w 2238174"/>
                <a:gd name="connsiteY5" fmla="*/ 372493 h 1524494"/>
                <a:gd name="connsiteX6" fmla="*/ 2181712 w 2238174"/>
                <a:gd name="connsiteY6" fmla="*/ 1080416 h 1524494"/>
                <a:gd name="connsiteX7" fmla="*/ 1459041 w 2238174"/>
                <a:gd name="connsiteY7" fmla="*/ 1375384 h 1524494"/>
                <a:gd name="connsiteX8" fmla="*/ 706873 w 2238174"/>
                <a:gd name="connsiteY8" fmla="*/ 1522868 h 1524494"/>
                <a:gd name="connsiteX9" fmla="*/ 426653 w 2238174"/>
                <a:gd name="connsiteY9" fmla="*/ 1286893 h 1524494"/>
                <a:gd name="connsiteX10" fmla="*/ 13699 w 2238174"/>
                <a:gd name="connsiteY10" fmla="*/ 1065668 h 1524494"/>
                <a:gd name="connsiteX11" fmla="*/ 131686 w 2238174"/>
                <a:gd name="connsiteY11" fmla="*/ 549474 h 1524494"/>
                <a:gd name="connsiteX12" fmla="*/ 441402 w 2238174"/>
                <a:gd name="connsiteY12" fmla="*/ 623216 h 15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8174" h="1524494">
                  <a:moveTo>
                    <a:pt x="441402" y="623216"/>
                  </a:moveTo>
                  <a:cubicBezTo>
                    <a:pt x="552015" y="645339"/>
                    <a:pt x="667544" y="706791"/>
                    <a:pt x="795363" y="682210"/>
                  </a:cubicBezTo>
                  <a:cubicBezTo>
                    <a:pt x="923182" y="657629"/>
                    <a:pt x="1127202" y="578971"/>
                    <a:pt x="1208318" y="475732"/>
                  </a:cubicBezTo>
                  <a:cubicBezTo>
                    <a:pt x="1289434" y="372493"/>
                    <a:pt x="1176363" y="136519"/>
                    <a:pt x="1282060" y="62777"/>
                  </a:cubicBezTo>
                  <a:cubicBezTo>
                    <a:pt x="1387757" y="-10965"/>
                    <a:pt x="1697473" y="-18338"/>
                    <a:pt x="1842499" y="33281"/>
                  </a:cubicBezTo>
                  <a:cubicBezTo>
                    <a:pt x="1987525" y="84900"/>
                    <a:pt x="2095680" y="197970"/>
                    <a:pt x="2152215" y="372493"/>
                  </a:cubicBezTo>
                  <a:cubicBezTo>
                    <a:pt x="2208751" y="547015"/>
                    <a:pt x="2297241" y="913268"/>
                    <a:pt x="2181712" y="1080416"/>
                  </a:cubicBezTo>
                  <a:cubicBezTo>
                    <a:pt x="2066183" y="1247564"/>
                    <a:pt x="1704848" y="1301642"/>
                    <a:pt x="1459041" y="1375384"/>
                  </a:cubicBezTo>
                  <a:cubicBezTo>
                    <a:pt x="1213234" y="1449126"/>
                    <a:pt x="878938" y="1537617"/>
                    <a:pt x="706873" y="1522868"/>
                  </a:cubicBezTo>
                  <a:cubicBezTo>
                    <a:pt x="534808" y="1508120"/>
                    <a:pt x="542182" y="1363093"/>
                    <a:pt x="426653" y="1286893"/>
                  </a:cubicBezTo>
                  <a:cubicBezTo>
                    <a:pt x="311124" y="1210693"/>
                    <a:pt x="62860" y="1188571"/>
                    <a:pt x="13699" y="1065668"/>
                  </a:cubicBezTo>
                  <a:cubicBezTo>
                    <a:pt x="-35462" y="942765"/>
                    <a:pt x="57944" y="630590"/>
                    <a:pt x="131686" y="549474"/>
                  </a:cubicBezTo>
                  <a:cubicBezTo>
                    <a:pt x="205428" y="468358"/>
                    <a:pt x="330789" y="601093"/>
                    <a:pt x="441402" y="623216"/>
                  </a:cubicBezTo>
                  <a:close/>
                </a:path>
              </a:pathLst>
            </a:custGeom>
            <a:noFill/>
            <a:ln w="76200">
              <a:solidFill>
                <a:srgbClr val="FF00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flipV="1">
              <a:off x="7019888" y="517531"/>
              <a:ext cx="0" cy="752167"/>
            </a:xfrm>
            <a:prstGeom prst="straightConnector1">
              <a:avLst/>
            </a:prstGeom>
            <a:ln>
              <a:solidFill>
                <a:srgbClr val="00F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7019888" y="1269698"/>
              <a:ext cx="766916" cy="0"/>
            </a:xfrm>
            <a:prstGeom prst="straightConnector1">
              <a:avLst/>
            </a:prstGeom>
            <a:ln>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6617994" y="1269698"/>
              <a:ext cx="401894" cy="401894"/>
            </a:xfrm>
            <a:prstGeom prst="straightConnector1">
              <a:avLst/>
            </a:prstGeom>
            <a:ln>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5281739" y="3814382"/>
            <a:ext cx="3744793" cy="1524494"/>
            <a:chOff x="2613542" y="5014419"/>
            <a:chExt cx="3744793" cy="1524494"/>
          </a:xfrm>
        </p:grpSpPr>
        <p:sp>
          <p:nvSpPr>
            <p:cNvPr id="13" name="手繪多邊形 12"/>
            <p:cNvSpPr/>
            <p:nvPr/>
          </p:nvSpPr>
          <p:spPr>
            <a:xfrm>
              <a:off x="2613542" y="5014419"/>
              <a:ext cx="2238174" cy="1524494"/>
            </a:xfrm>
            <a:custGeom>
              <a:avLst/>
              <a:gdLst>
                <a:gd name="connsiteX0" fmla="*/ 441402 w 2238174"/>
                <a:gd name="connsiteY0" fmla="*/ 623216 h 1524494"/>
                <a:gd name="connsiteX1" fmla="*/ 795363 w 2238174"/>
                <a:gd name="connsiteY1" fmla="*/ 682210 h 1524494"/>
                <a:gd name="connsiteX2" fmla="*/ 1208318 w 2238174"/>
                <a:gd name="connsiteY2" fmla="*/ 475732 h 1524494"/>
                <a:gd name="connsiteX3" fmla="*/ 1282060 w 2238174"/>
                <a:gd name="connsiteY3" fmla="*/ 62777 h 1524494"/>
                <a:gd name="connsiteX4" fmla="*/ 1842499 w 2238174"/>
                <a:gd name="connsiteY4" fmla="*/ 33281 h 1524494"/>
                <a:gd name="connsiteX5" fmla="*/ 2152215 w 2238174"/>
                <a:gd name="connsiteY5" fmla="*/ 372493 h 1524494"/>
                <a:gd name="connsiteX6" fmla="*/ 2181712 w 2238174"/>
                <a:gd name="connsiteY6" fmla="*/ 1080416 h 1524494"/>
                <a:gd name="connsiteX7" fmla="*/ 1459041 w 2238174"/>
                <a:gd name="connsiteY7" fmla="*/ 1375384 h 1524494"/>
                <a:gd name="connsiteX8" fmla="*/ 706873 w 2238174"/>
                <a:gd name="connsiteY8" fmla="*/ 1522868 h 1524494"/>
                <a:gd name="connsiteX9" fmla="*/ 426653 w 2238174"/>
                <a:gd name="connsiteY9" fmla="*/ 1286893 h 1524494"/>
                <a:gd name="connsiteX10" fmla="*/ 13699 w 2238174"/>
                <a:gd name="connsiteY10" fmla="*/ 1065668 h 1524494"/>
                <a:gd name="connsiteX11" fmla="*/ 131686 w 2238174"/>
                <a:gd name="connsiteY11" fmla="*/ 549474 h 1524494"/>
                <a:gd name="connsiteX12" fmla="*/ 441402 w 2238174"/>
                <a:gd name="connsiteY12" fmla="*/ 623216 h 15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8174" h="1524494">
                  <a:moveTo>
                    <a:pt x="441402" y="623216"/>
                  </a:moveTo>
                  <a:cubicBezTo>
                    <a:pt x="552015" y="645339"/>
                    <a:pt x="667544" y="706791"/>
                    <a:pt x="795363" y="682210"/>
                  </a:cubicBezTo>
                  <a:cubicBezTo>
                    <a:pt x="923182" y="657629"/>
                    <a:pt x="1127202" y="578971"/>
                    <a:pt x="1208318" y="475732"/>
                  </a:cubicBezTo>
                  <a:cubicBezTo>
                    <a:pt x="1289434" y="372493"/>
                    <a:pt x="1176363" y="136519"/>
                    <a:pt x="1282060" y="62777"/>
                  </a:cubicBezTo>
                  <a:cubicBezTo>
                    <a:pt x="1387757" y="-10965"/>
                    <a:pt x="1697473" y="-18338"/>
                    <a:pt x="1842499" y="33281"/>
                  </a:cubicBezTo>
                  <a:cubicBezTo>
                    <a:pt x="1987525" y="84900"/>
                    <a:pt x="2095680" y="197970"/>
                    <a:pt x="2152215" y="372493"/>
                  </a:cubicBezTo>
                  <a:cubicBezTo>
                    <a:pt x="2208751" y="547015"/>
                    <a:pt x="2297241" y="913268"/>
                    <a:pt x="2181712" y="1080416"/>
                  </a:cubicBezTo>
                  <a:cubicBezTo>
                    <a:pt x="2066183" y="1247564"/>
                    <a:pt x="1704848" y="1301642"/>
                    <a:pt x="1459041" y="1375384"/>
                  </a:cubicBezTo>
                  <a:cubicBezTo>
                    <a:pt x="1213234" y="1449126"/>
                    <a:pt x="878938" y="1537617"/>
                    <a:pt x="706873" y="1522868"/>
                  </a:cubicBezTo>
                  <a:cubicBezTo>
                    <a:pt x="534808" y="1508120"/>
                    <a:pt x="542182" y="1363093"/>
                    <a:pt x="426653" y="1286893"/>
                  </a:cubicBezTo>
                  <a:cubicBezTo>
                    <a:pt x="311124" y="1210693"/>
                    <a:pt x="62860" y="1188571"/>
                    <a:pt x="13699" y="1065668"/>
                  </a:cubicBezTo>
                  <a:cubicBezTo>
                    <a:pt x="-35462" y="942765"/>
                    <a:pt x="57944" y="630590"/>
                    <a:pt x="131686" y="549474"/>
                  </a:cubicBezTo>
                  <a:cubicBezTo>
                    <a:pt x="205428" y="468358"/>
                    <a:pt x="330789" y="601093"/>
                    <a:pt x="441402" y="623216"/>
                  </a:cubicBezTo>
                  <a:close/>
                </a:path>
              </a:pathLst>
            </a:custGeom>
            <a:noFill/>
            <a:ln w="76200">
              <a:solidFill>
                <a:srgbClr val="FF00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13"/>
            <p:cNvSpPr/>
            <p:nvPr/>
          </p:nvSpPr>
          <p:spPr>
            <a:xfrm>
              <a:off x="5450541" y="5362076"/>
              <a:ext cx="907794" cy="994275"/>
            </a:xfrm>
            <a:custGeom>
              <a:avLst/>
              <a:gdLst>
                <a:gd name="connsiteX0" fmla="*/ 14593 w 907794"/>
                <a:gd name="connsiteY0" fmla="*/ 405795 h 994275"/>
                <a:gd name="connsiteX1" fmla="*/ 227244 w 907794"/>
                <a:gd name="connsiteY1" fmla="*/ 12390 h 994275"/>
                <a:gd name="connsiteX2" fmla="*/ 790770 w 907794"/>
                <a:gd name="connsiteY2" fmla="*/ 129348 h 994275"/>
                <a:gd name="connsiteX3" fmla="*/ 907728 w 907794"/>
                <a:gd name="connsiteY3" fmla="*/ 437692 h 994275"/>
                <a:gd name="connsiteX4" fmla="*/ 801403 w 907794"/>
                <a:gd name="connsiteY4" fmla="*/ 916157 h 994275"/>
                <a:gd name="connsiteX5" fmla="*/ 461161 w 907794"/>
                <a:gd name="connsiteY5" fmla="*/ 990585 h 994275"/>
                <a:gd name="connsiteX6" fmla="*/ 67756 w 907794"/>
                <a:gd name="connsiteY6" fmla="*/ 884260 h 994275"/>
                <a:gd name="connsiteX7" fmla="*/ 14593 w 907794"/>
                <a:gd name="connsiteY7" fmla="*/ 405795 h 99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7794" h="994275">
                  <a:moveTo>
                    <a:pt x="14593" y="405795"/>
                  </a:moveTo>
                  <a:cubicBezTo>
                    <a:pt x="41174" y="260483"/>
                    <a:pt x="97881" y="58464"/>
                    <a:pt x="227244" y="12390"/>
                  </a:cubicBezTo>
                  <a:cubicBezTo>
                    <a:pt x="356607" y="-33685"/>
                    <a:pt x="677356" y="58464"/>
                    <a:pt x="790770" y="129348"/>
                  </a:cubicBezTo>
                  <a:cubicBezTo>
                    <a:pt x="904184" y="200232"/>
                    <a:pt x="905956" y="306557"/>
                    <a:pt x="907728" y="437692"/>
                  </a:cubicBezTo>
                  <a:cubicBezTo>
                    <a:pt x="909500" y="568827"/>
                    <a:pt x="875831" y="824008"/>
                    <a:pt x="801403" y="916157"/>
                  </a:cubicBezTo>
                  <a:cubicBezTo>
                    <a:pt x="726975" y="1008306"/>
                    <a:pt x="583435" y="995901"/>
                    <a:pt x="461161" y="990585"/>
                  </a:cubicBezTo>
                  <a:cubicBezTo>
                    <a:pt x="338887" y="985269"/>
                    <a:pt x="142184" y="981725"/>
                    <a:pt x="67756" y="884260"/>
                  </a:cubicBezTo>
                  <a:cubicBezTo>
                    <a:pt x="-6672" y="786795"/>
                    <a:pt x="-11988" y="551107"/>
                    <a:pt x="14593" y="405795"/>
                  </a:cubicBezTo>
                  <a:close/>
                </a:path>
              </a:pathLst>
            </a:custGeom>
            <a:no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p:cNvCxnSpPr>
              <a:endCxn id="14" idx="0"/>
            </p:cNvCxnSpPr>
            <p:nvPr/>
          </p:nvCxnSpPr>
          <p:spPr>
            <a:xfrm flipV="1">
              <a:off x="4851716" y="5767871"/>
              <a:ext cx="613418" cy="8795"/>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20456" y="4087770"/>
            <a:ext cx="9006076" cy="2623939"/>
            <a:chOff x="20456" y="4087770"/>
            <a:chExt cx="9006076" cy="2623939"/>
          </a:xfrm>
        </p:grpSpPr>
        <p:pic>
          <p:nvPicPr>
            <p:cNvPr id="16" name="圖片 15"/>
            <p:cNvPicPr>
              <a:picLocks noChangeAspect="1"/>
            </p:cNvPicPr>
            <p:nvPr/>
          </p:nvPicPr>
          <p:blipFill>
            <a:blip r:embed="rId3"/>
            <a:stretch>
              <a:fillRect/>
            </a:stretch>
          </p:blipFill>
          <p:spPr>
            <a:xfrm>
              <a:off x="92867" y="5660690"/>
              <a:ext cx="8933665" cy="1051019"/>
            </a:xfrm>
            <a:prstGeom prst="rect">
              <a:avLst/>
            </a:prstGeom>
          </p:spPr>
        </p:pic>
        <p:sp>
          <p:nvSpPr>
            <p:cNvPr id="17" name="文字方塊 16"/>
            <p:cNvSpPr txBox="1"/>
            <p:nvPr/>
          </p:nvSpPr>
          <p:spPr>
            <a:xfrm>
              <a:off x="20456" y="4372029"/>
              <a:ext cx="2933432" cy="923330"/>
            </a:xfrm>
            <a:prstGeom prst="rect">
              <a:avLst/>
            </a:prstGeom>
            <a:noFill/>
          </p:spPr>
          <p:txBody>
            <a:bodyPr wrap="none" rtlCol="0">
              <a:spAutoFit/>
            </a:bodyPr>
            <a:lstStyle/>
            <a:p>
              <a:r>
                <a:rPr lang="en-US" altLang="zh-TW" b="1" dirty="0" smtClean="0">
                  <a:latin typeface="Cambria Math" panose="02040503050406030204" pitchFamily="18" charset="0"/>
                  <a:ea typeface="Cambria Math" panose="02040503050406030204" pitchFamily="18" charset="0"/>
                </a:rPr>
                <a:t>M</a:t>
              </a:r>
              <a:r>
                <a:rPr lang="en-US" altLang="zh-TW" dirty="0" smtClean="0">
                  <a:latin typeface="Cambria Math" panose="02040503050406030204" pitchFamily="18" charset="0"/>
                  <a:ea typeface="Cambria Math" panose="02040503050406030204" pitchFamily="18" charset="0"/>
                </a:rPr>
                <a:t> : transformation matrices</a:t>
              </a:r>
            </a:p>
            <a:p>
              <a:r>
                <a:rPr lang="en-US" altLang="zh-TW" b="1" dirty="0">
                  <a:latin typeface="Cambria Math" panose="02040503050406030204" pitchFamily="18" charset="0"/>
                  <a:ea typeface="Cambria Math" panose="02040503050406030204" pitchFamily="18" charset="0"/>
                </a:rPr>
                <a:t>p</a:t>
              </a:r>
              <a:r>
                <a:rPr lang="en-US" altLang="zh-TW" dirty="0" smtClean="0">
                  <a:latin typeface="Cambria Math" panose="02040503050406030204" pitchFamily="18" charset="0"/>
                  <a:ea typeface="Cambria Math" panose="02040503050406030204" pitchFamily="18" charset="0"/>
                </a:rPr>
                <a:t> : point</a:t>
              </a:r>
            </a:p>
            <a:p>
              <a:r>
                <a:rPr lang="en-US" altLang="zh-TW" b="1" dirty="0" smtClean="0">
                  <a:latin typeface="Cambria Math" panose="02040503050406030204" pitchFamily="18" charset="0"/>
                  <a:ea typeface="Cambria Math" panose="02040503050406030204" pitchFamily="18" charset="0"/>
                </a:rPr>
                <a:t>d</a:t>
              </a:r>
              <a:r>
                <a:rPr lang="en-US" altLang="zh-TW" dirty="0" smtClean="0">
                  <a:latin typeface="Cambria Math" panose="02040503050406030204" pitchFamily="18" charset="0"/>
                  <a:ea typeface="Cambria Math" panose="02040503050406030204" pitchFamily="18" charset="0"/>
                </a:rPr>
                <a:t> : desired point</a:t>
              </a:r>
            </a:p>
          </p:txBody>
        </p:sp>
        <p:sp>
          <p:nvSpPr>
            <p:cNvPr id="18" name="矩形 17"/>
            <p:cNvSpPr/>
            <p:nvPr/>
          </p:nvSpPr>
          <p:spPr>
            <a:xfrm>
              <a:off x="2953888" y="4087770"/>
              <a:ext cx="2547731" cy="1477328"/>
            </a:xfrm>
            <a:prstGeom prst="rect">
              <a:avLst/>
            </a:prstGeom>
          </p:spPr>
          <p:txBody>
            <a:bodyPr wrap="square">
              <a:spAutoFit/>
            </a:bodyPr>
            <a:lstStyle/>
            <a:p>
              <a:r>
                <a:rPr lang="en-US" altLang="zh-TW" b="1" dirty="0" smtClean="0">
                  <a:latin typeface="Cambria Math" panose="02040503050406030204" pitchFamily="18" charset="0"/>
                  <a:ea typeface="Cambria Math" panose="02040503050406030204" pitchFamily="18" charset="0"/>
                </a:rPr>
                <a:t>e</a:t>
              </a:r>
              <a:r>
                <a:rPr lang="en-US" altLang="zh-TW" dirty="0" smtClean="0">
                  <a:latin typeface="Cambria Math" panose="02040503050406030204" pitchFamily="18" charset="0"/>
                  <a:ea typeface="Cambria Math" panose="02040503050406030204" pitchFamily="18" charset="0"/>
                </a:rPr>
                <a:t> </a:t>
              </a:r>
              <a:r>
                <a:rPr lang="en-US" altLang="zh-TW" dirty="0">
                  <a:latin typeface="Cambria Math" panose="02040503050406030204" pitchFamily="18" charset="0"/>
                  <a:ea typeface="Cambria Math" panose="02040503050406030204" pitchFamily="18" charset="0"/>
                </a:rPr>
                <a:t>: </a:t>
              </a:r>
              <a:r>
                <a:rPr lang="en-US" altLang="zh-TW" b="1" dirty="0" err="1">
                  <a:latin typeface="Cambria Math" panose="02040503050406030204" pitchFamily="18" charset="0"/>
                  <a:ea typeface="Cambria Math" panose="02040503050406030204" pitchFamily="18" charset="0"/>
                </a:rPr>
                <a:t>e</a:t>
              </a:r>
              <a:r>
                <a:rPr lang="en-US" altLang="zh-TW" b="1" baseline="-25000" dirty="0" err="1">
                  <a:latin typeface="Cambria Math" panose="02040503050406030204" pitchFamily="18" charset="0"/>
                  <a:ea typeface="Cambria Math" panose="02040503050406030204" pitchFamily="18" charset="0"/>
                </a:rPr>
                <a:t>ij</a:t>
              </a:r>
              <a:r>
                <a:rPr lang="en-US" altLang="zh-TW" b="1" dirty="0">
                  <a:latin typeface="Cambria Math" panose="02040503050406030204" pitchFamily="18" charset="0"/>
                  <a:ea typeface="Cambria Math" panose="02040503050406030204" pitchFamily="18" charset="0"/>
                </a:rPr>
                <a:t> </a:t>
              </a:r>
              <a:r>
                <a:rPr lang="en-US" altLang="zh-TW" dirty="0">
                  <a:latin typeface="Cambria Math" panose="02040503050406030204" pitchFamily="18" charset="0"/>
                  <a:ea typeface="Cambria Math" panose="02040503050406030204" pitchFamily="18" charset="0"/>
                </a:rPr>
                <a:t>=</a:t>
              </a:r>
              <a:r>
                <a:rPr lang="en-US" altLang="zh-TW" b="1" dirty="0">
                  <a:latin typeface="Cambria Math" panose="02040503050406030204" pitchFamily="18" charset="0"/>
                  <a:ea typeface="Cambria Math" panose="02040503050406030204" pitchFamily="18" charset="0"/>
                </a:rPr>
                <a:t> p</a:t>
              </a:r>
              <a:r>
                <a:rPr lang="en-US" altLang="zh-TW" b="1" baseline="-25000" dirty="0">
                  <a:latin typeface="Cambria Math" panose="02040503050406030204" pitchFamily="18" charset="0"/>
                  <a:ea typeface="Cambria Math" panose="02040503050406030204" pitchFamily="18" charset="0"/>
                </a:rPr>
                <a:t>i</a:t>
              </a:r>
              <a:r>
                <a:rPr lang="en-US" altLang="zh-TW" b="1" dirty="0">
                  <a:latin typeface="Cambria Math" panose="02040503050406030204" pitchFamily="18" charset="0"/>
                  <a:ea typeface="Cambria Math" panose="02040503050406030204" pitchFamily="18" charset="0"/>
                </a:rPr>
                <a:t> </a:t>
              </a:r>
              <a:r>
                <a:rPr lang="en-US" altLang="zh-TW" dirty="0" smtClean="0">
                  <a:latin typeface="Cambria Math" panose="02040503050406030204" pitchFamily="18" charset="0"/>
                  <a:ea typeface="Cambria Math" panose="02040503050406030204" pitchFamily="18" charset="0"/>
                </a:rPr>
                <a:t>–</a:t>
              </a:r>
              <a:r>
                <a:rPr lang="en-US" altLang="zh-TW" b="1" dirty="0" smtClean="0">
                  <a:latin typeface="Cambria Math" panose="02040503050406030204" pitchFamily="18" charset="0"/>
                  <a:ea typeface="Cambria Math" panose="02040503050406030204" pitchFamily="18" charset="0"/>
                </a:rPr>
                <a:t> </a:t>
              </a:r>
              <a:r>
                <a:rPr lang="en-US" altLang="zh-TW" b="1" dirty="0" err="1" smtClean="0">
                  <a:latin typeface="Cambria Math" panose="02040503050406030204" pitchFamily="18" charset="0"/>
                  <a:ea typeface="Cambria Math" panose="02040503050406030204" pitchFamily="18" charset="0"/>
                </a:rPr>
                <a:t>p</a:t>
              </a:r>
              <a:r>
                <a:rPr lang="en-US" altLang="zh-TW" b="1" baseline="-25000" dirty="0" err="1" smtClean="0">
                  <a:latin typeface="Cambria Math" panose="02040503050406030204" pitchFamily="18" charset="0"/>
                  <a:ea typeface="Cambria Math" panose="02040503050406030204" pitchFamily="18" charset="0"/>
                </a:rPr>
                <a:t>j</a:t>
              </a:r>
              <a:endParaRPr lang="en-US" altLang="zh-TW" b="1" baseline="-25000" dirty="0" smtClean="0">
                <a:latin typeface="Cambria Math" panose="02040503050406030204" pitchFamily="18" charset="0"/>
                <a:ea typeface="Cambria Math" panose="02040503050406030204" pitchFamily="18" charset="0"/>
              </a:endParaRPr>
            </a:p>
            <a:p>
              <a:r>
                <a:rPr lang="en-US" altLang="zh-TW" b="1" dirty="0" smtClean="0">
                  <a:latin typeface="Cambria Math" panose="02040503050406030204" pitchFamily="18" charset="0"/>
                  <a:ea typeface="Cambria Math" panose="02040503050406030204" pitchFamily="18" charset="0"/>
                </a:rPr>
                <a:t>e'</a:t>
              </a:r>
              <a:r>
                <a:rPr lang="en-US" altLang="zh-TW" dirty="0" smtClean="0">
                  <a:latin typeface="Cambria Math" panose="02040503050406030204" pitchFamily="18" charset="0"/>
                  <a:ea typeface="Cambria Math" panose="02040503050406030204" pitchFamily="18" charset="0"/>
                </a:rPr>
                <a:t> </a:t>
              </a:r>
              <a:r>
                <a:rPr lang="en-US" altLang="zh-TW" dirty="0">
                  <a:latin typeface="Cambria Math" panose="02040503050406030204" pitchFamily="18" charset="0"/>
                  <a:ea typeface="Cambria Math" panose="02040503050406030204" pitchFamily="18" charset="0"/>
                </a:rPr>
                <a:t>: </a:t>
              </a:r>
              <a:r>
                <a:rPr lang="en-US" altLang="zh-TW" b="1" dirty="0" err="1" smtClean="0">
                  <a:latin typeface="Cambria Math" panose="02040503050406030204" pitchFamily="18" charset="0"/>
                  <a:ea typeface="Cambria Math" panose="02040503050406030204" pitchFamily="18" charset="0"/>
                </a:rPr>
                <a:t>e’</a:t>
              </a:r>
              <a:r>
                <a:rPr lang="en-US" altLang="zh-TW" b="1" baseline="-25000" dirty="0" err="1" smtClean="0">
                  <a:latin typeface="Cambria Math" panose="02040503050406030204" pitchFamily="18" charset="0"/>
                  <a:ea typeface="Cambria Math" panose="02040503050406030204" pitchFamily="18" charset="0"/>
                </a:rPr>
                <a:t>ij</a:t>
              </a:r>
              <a:r>
                <a:rPr lang="en-US" altLang="zh-TW" b="1" dirty="0" smtClean="0">
                  <a:latin typeface="Cambria Math" panose="02040503050406030204" pitchFamily="18" charset="0"/>
                  <a:ea typeface="Cambria Math" panose="02040503050406030204" pitchFamily="18" charset="0"/>
                </a:rPr>
                <a:t> </a:t>
              </a:r>
              <a:r>
                <a:rPr lang="en-US" altLang="zh-TW" dirty="0">
                  <a:latin typeface="Cambria Math" panose="02040503050406030204" pitchFamily="18" charset="0"/>
                  <a:ea typeface="Cambria Math" panose="02040503050406030204" pitchFamily="18" charset="0"/>
                </a:rPr>
                <a:t>=</a:t>
              </a:r>
              <a:r>
                <a:rPr lang="en-US" altLang="zh-TW" b="1" dirty="0">
                  <a:latin typeface="Cambria Math" panose="02040503050406030204" pitchFamily="18" charset="0"/>
                  <a:ea typeface="Cambria Math" panose="02040503050406030204" pitchFamily="18" charset="0"/>
                </a:rPr>
                <a:t> </a:t>
              </a:r>
              <a:r>
                <a:rPr lang="en-US" altLang="zh-TW" b="1" dirty="0" err="1" smtClean="0">
                  <a:latin typeface="Cambria Math" panose="02040503050406030204" pitchFamily="18" charset="0"/>
                  <a:ea typeface="Cambria Math" panose="02040503050406030204" pitchFamily="18" charset="0"/>
                </a:rPr>
                <a:t>M</a:t>
              </a:r>
              <a:r>
                <a:rPr lang="en-US" altLang="zh-TW" b="1" baseline="-25000" dirty="0" err="1">
                  <a:latin typeface="Cambria Math" panose="02040503050406030204" pitchFamily="18" charset="0"/>
                  <a:ea typeface="Cambria Math" panose="02040503050406030204" pitchFamily="18" charset="0"/>
                </a:rPr>
                <a:t>i</a:t>
              </a:r>
              <a:r>
                <a:rPr lang="en-US" altLang="zh-TW" b="1" dirty="0" err="1" smtClean="0">
                  <a:latin typeface="Cambria Math" panose="02040503050406030204" pitchFamily="18" charset="0"/>
                  <a:ea typeface="Cambria Math" panose="02040503050406030204" pitchFamily="18" charset="0"/>
                </a:rPr>
                <a:t>p</a:t>
              </a:r>
              <a:r>
                <a:rPr lang="en-US" altLang="zh-TW" b="1" baseline="-25000" dirty="0" err="1" smtClean="0">
                  <a:latin typeface="Cambria Math" panose="02040503050406030204" pitchFamily="18" charset="0"/>
                  <a:ea typeface="Cambria Math" panose="02040503050406030204" pitchFamily="18" charset="0"/>
                </a:rPr>
                <a:t>i</a:t>
              </a:r>
              <a:r>
                <a:rPr lang="en-US" altLang="zh-TW" b="1" dirty="0" smtClean="0">
                  <a:latin typeface="Cambria Math" panose="02040503050406030204" pitchFamily="18" charset="0"/>
                  <a:ea typeface="Cambria Math" panose="02040503050406030204" pitchFamily="18" charset="0"/>
                </a:rPr>
                <a:t> </a:t>
              </a:r>
              <a:r>
                <a:rPr lang="en-US" altLang="zh-TW" dirty="0">
                  <a:latin typeface="Cambria Math" panose="02040503050406030204" pitchFamily="18" charset="0"/>
                  <a:ea typeface="Cambria Math" panose="02040503050406030204" pitchFamily="18" charset="0"/>
                </a:rPr>
                <a:t>-</a:t>
              </a:r>
              <a:r>
                <a:rPr lang="en-US" altLang="zh-TW" b="1" dirty="0">
                  <a:latin typeface="Cambria Math" panose="02040503050406030204" pitchFamily="18" charset="0"/>
                  <a:ea typeface="Cambria Math" panose="02040503050406030204" pitchFamily="18" charset="0"/>
                </a:rPr>
                <a:t> </a:t>
              </a:r>
              <a:r>
                <a:rPr lang="en-US" altLang="zh-TW" b="1" dirty="0" err="1" smtClean="0">
                  <a:latin typeface="Cambria Math" panose="02040503050406030204" pitchFamily="18" charset="0"/>
                  <a:ea typeface="Cambria Math" panose="02040503050406030204" pitchFamily="18" charset="0"/>
                </a:rPr>
                <a:t>M</a:t>
              </a:r>
              <a:r>
                <a:rPr lang="en-US" altLang="zh-TW" b="1" baseline="-25000" dirty="0" err="1">
                  <a:latin typeface="Cambria Math" panose="02040503050406030204" pitchFamily="18" charset="0"/>
                  <a:ea typeface="Cambria Math" panose="02040503050406030204" pitchFamily="18" charset="0"/>
                </a:rPr>
                <a:t>j</a:t>
              </a:r>
              <a:r>
                <a:rPr lang="en-US" altLang="zh-TW" b="1" dirty="0" err="1" smtClean="0">
                  <a:latin typeface="Cambria Math" panose="02040503050406030204" pitchFamily="18" charset="0"/>
                  <a:ea typeface="Cambria Math" panose="02040503050406030204" pitchFamily="18" charset="0"/>
                </a:rPr>
                <a:t>p</a:t>
              </a:r>
              <a:r>
                <a:rPr lang="en-US" altLang="zh-TW" b="1" baseline="-25000" dirty="0" err="1" smtClean="0">
                  <a:latin typeface="Cambria Math" panose="02040503050406030204" pitchFamily="18" charset="0"/>
                  <a:ea typeface="Cambria Math" panose="02040503050406030204" pitchFamily="18" charset="0"/>
                </a:rPr>
                <a:t>j</a:t>
              </a:r>
              <a:endParaRPr lang="en-US" altLang="zh-TW" b="1" baseline="-25000" dirty="0">
                <a:latin typeface="Cambria Math" panose="02040503050406030204" pitchFamily="18" charset="0"/>
                <a:ea typeface="Cambria Math" panose="02040503050406030204" pitchFamily="18" charset="0"/>
              </a:endParaRPr>
            </a:p>
            <a:p>
              <a:r>
                <a:rPr lang="en-US" altLang="zh-TW" b="1" dirty="0">
                  <a:latin typeface="Cambria Math" panose="02040503050406030204" pitchFamily="18" charset="0"/>
                  <a:ea typeface="Cambria Math" panose="02040503050406030204" pitchFamily="18" charset="0"/>
                </a:rPr>
                <a:t>F</a:t>
              </a:r>
              <a:r>
                <a:rPr lang="en-US" altLang="zh-TW" dirty="0">
                  <a:latin typeface="Cambria Math" panose="02040503050406030204" pitchFamily="18" charset="0"/>
                  <a:ea typeface="Cambria Math" panose="02040503050406030204" pitchFamily="18" charset="0"/>
                </a:rPr>
                <a:t> : feature </a:t>
              </a:r>
            </a:p>
            <a:p>
              <a:r>
                <a:rPr lang="zh-TW" altLang="en-US" dirty="0">
                  <a:latin typeface="Cambria Math" panose="02040503050406030204" pitchFamily="18" charset="0"/>
                  <a:ea typeface="Cambria Math" panose="02040503050406030204" pitchFamily="18" charset="0"/>
                </a:rPr>
                <a:t>𝕋 </a:t>
              </a:r>
              <a:r>
                <a:rPr lang="en-US" altLang="zh-TW" dirty="0">
                  <a:latin typeface="Cambria Math" panose="02040503050406030204" pitchFamily="18" charset="0"/>
                  <a:ea typeface="Cambria Math" panose="02040503050406030204" pitchFamily="18" charset="0"/>
                </a:rPr>
                <a:t>: </a:t>
              </a:r>
              <a:r>
                <a:rPr lang="zh-TW" altLang="en-US" dirty="0">
                  <a:latin typeface="Cambria Math" panose="02040503050406030204" pitchFamily="18" charset="0"/>
                  <a:ea typeface="Cambria Math" panose="02040503050406030204" pitchFamily="18" charset="0"/>
                </a:rPr>
                <a:t>𝕋</a:t>
              </a:r>
              <a:r>
                <a:rPr lang="en-US" altLang="zh-TW" dirty="0">
                  <a:latin typeface="Cambria Math" panose="02040503050406030204" pitchFamily="18" charset="0"/>
                  <a:ea typeface="Cambria Math" panose="02040503050406030204" pitchFamily="18" charset="0"/>
                </a:rPr>
                <a:t> = {</a:t>
              </a:r>
              <a:r>
                <a:rPr lang="en-US" altLang="zh-TW" b="1" dirty="0">
                  <a:latin typeface="Cambria Math" panose="02040503050406030204" pitchFamily="18" charset="0"/>
                  <a:ea typeface="Cambria Math" panose="02040503050406030204" pitchFamily="18" charset="0"/>
                </a:rPr>
                <a:t>M</a:t>
              </a:r>
              <a:r>
                <a:rPr lang="en-US" altLang="zh-TW" baseline="-25000" dirty="0">
                  <a:latin typeface="Cambria Math" panose="02040503050406030204" pitchFamily="18" charset="0"/>
                  <a:ea typeface="Cambria Math" panose="02040503050406030204" pitchFamily="18" charset="0"/>
                </a:rPr>
                <a:t>1</a:t>
              </a:r>
              <a:r>
                <a:rPr lang="en-US" altLang="zh-TW" dirty="0">
                  <a:latin typeface="Cambria Math" panose="02040503050406030204" pitchFamily="18" charset="0"/>
                  <a:ea typeface="Cambria Math" panose="02040503050406030204" pitchFamily="18" charset="0"/>
                </a:rPr>
                <a:t>, </a:t>
              </a:r>
              <a:r>
                <a:rPr lang="en-US" altLang="zh-TW" b="1" dirty="0">
                  <a:latin typeface="Cambria Math" panose="02040503050406030204" pitchFamily="18" charset="0"/>
                  <a:ea typeface="Cambria Math" panose="02040503050406030204" pitchFamily="18" charset="0"/>
                </a:rPr>
                <a:t>M</a:t>
              </a:r>
              <a:r>
                <a:rPr lang="en-US" altLang="zh-TW" baseline="-25000" dirty="0">
                  <a:latin typeface="Cambria Math" panose="02040503050406030204" pitchFamily="18" charset="0"/>
                  <a:ea typeface="Cambria Math" panose="02040503050406030204" pitchFamily="18" charset="0"/>
                </a:rPr>
                <a:t>2</a:t>
              </a:r>
              <a:r>
                <a:rPr lang="en-US" altLang="zh-TW" dirty="0">
                  <a:latin typeface="Cambria Math" panose="02040503050406030204" pitchFamily="18" charset="0"/>
                  <a:ea typeface="Cambria Math" panose="02040503050406030204" pitchFamily="18" charset="0"/>
                </a:rPr>
                <a:t>, …, </a:t>
              </a:r>
              <a:r>
                <a:rPr lang="en-US" altLang="zh-TW" b="1" dirty="0" err="1">
                  <a:latin typeface="Cambria Math" panose="02040503050406030204" pitchFamily="18" charset="0"/>
                  <a:ea typeface="Cambria Math" panose="02040503050406030204" pitchFamily="18" charset="0"/>
                </a:rPr>
                <a:t>M</a:t>
              </a:r>
              <a:r>
                <a:rPr lang="en-US" altLang="zh-TW" baseline="-25000" dirty="0" err="1">
                  <a:latin typeface="Cambria Math" panose="02040503050406030204" pitchFamily="18" charset="0"/>
                  <a:ea typeface="Cambria Math" panose="02040503050406030204" pitchFamily="18" charset="0"/>
                </a:rPr>
                <a:t>n</a:t>
              </a:r>
              <a:r>
                <a:rPr lang="en-US" altLang="zh-TW" dirty="0">
                  <a:latin typeface="Cambria Math" panose="02040503050406030204" pitchFamily="18" charset="0"/>
                  <a:ea typeface="Cambria Math" panose="02040503050406030204" pitchFamily="18" charset="0"/>
                </a:rPr>
                <a:t>}</a:t>
              </a:r>
            </a:p>
            <a:p>
              <a:r>
                <a:rPr lang="zh-TW" altLang="en-US" dirty="0">
                  <a:latin typeface="Cambria Math" panose="02040503050406030204" pitchFamily="18" charset="0"/>
                  <a:ea typeface="Cambria Math" panose="02040503050406030204" pitchFamily="18" charset="0"/>
                </a:rPr>
                <a:t>𝔽</a:t>
              </a:r>
              <a:r>
                <a:rPr lang="en-US" altLang="zh-TW" dirty="0">
                  <a:latin typeface="Cambria Math" panose="02040503050406030204" pitchFamily="18" charset="0"/>
                  <a:ea typeface="Cambria Math" panose="02040503050406030204" pitchFamily="18" charset="0"/>
                </a:rPr>
                <a:t> : </a:t>
              </a:r>
              <a:r>
                <a:rPr lang="zh-TW" altLang="en-US" dirty="0">
                  <a:latin typeface="Cambria Math" panose="02040503050406030204" pitchFamily="18" charset="0"/>
                  <a:ea typeface="Cambria Math" panose="02040503050406030204" pitchFamily="18" charset="0"/>
                </a:rPr>
                <a:t>𝔽 </a:t>
              </a:r>
              <a:r>
                <a:rPr lang="en-US" altLang="zh-TW" dirty="0">
                  <a:latin typeface="Cambria Math" panose="02040503050406030204" pitchFamily="18" charset="0"/>
                  <a:ea typeface="Cambria Math" panose="02040503050406030204" pitchFamily="18" charset="0"/>
                </a:rPr>
                <a:t>= {</a:t>
              </a:r>
              <a:r>
                <a:rPr lang="en-US" altLang="zh-TW" b="1" dirty="0">
                  <a:latin typeface="Cambria Math" panose="02040503050406030204" pitchFamily="18" charset="0"/>
                  <a:ea typeface="Cambria Math" panose="02040503050406030204" pitchFamily="18" charset="0"/>
                </a:rPr>
                <a:t>F</a:t>
              </a:r>
              <a:r>
                <a:rPr lang="en-US" altLang="zh-TW" baseline="-25000" dirty="0">
                  <a:latin typeface="Cambria Math" panose="02040503050406030204" pitchFamily="18" charset="0"/>
                  <a:ea typeface="Cambria Math" panose="02040503050406030204" pitchFamily="18" charset="0"/>
                </a:rPr>
                <a:t>1</a:t>
              </a:r>
              <a:r>
                <a:rPr lang="en-US" altLang="zh-TW" dirty="0">
                  <a:latin typeface="Cambria Math" panose="02040503050406030204" pitchFamily="18" charset="0"/>
                  <a:ea typeface="Cambria Math" panose="02040503050406030204" pitchFamily="18" charset="0"/>
                </a:rPr>
                <a:t>, </a:t>
              </a:r>
              <a:r>
                <a:rPr lang="en-US" altLang="zh-TW" b="1" dirty="0">
                  <a:latin typeface="Cambria Math" panose="02040503050406030204" pitchFamily="18" charset="0"/>
                  <a:ea typeface="Cambria Math" panose="02040503050406030204" pitchFamily="18" charset="0"/>
                </a:rPr>
                <a:t>F</a:t>
              </a:r>
              <a:r>
                <a:rPr lang="en-US" altLang="zh-TW" baseline="-25000" dirty="0">
                  <a:latin typeface="Cambria Math" panose="02040503050406030204" pitchFamily="18" charset="0"/>
                  <a:ea typeface="Cambria Math" panose="02040503050406030204" pitchFamily="18" charset="0"/>
                </a:rPr>
                <a:t>2</a:t>
              </a:r>
              <a:r>
                <a:rPr lang="en-US" altLang="zh-TW" dirty="0">
                  <a:latin typeface="Cambria Math" panose="02040503050406030204" pitchFamily="18" charset="0"/>
                  <a:ea typeface="Cambria Math" panose="02040503050406030204" pitchFamily="18" charset="0"/>
                </a:rPr>
                <a:t>, …, </a:t>
              </a:r>
              <a:r>
                <a:rPr lang="en-US" altLang="zh-TW" b="1" dirty="0" err="1">
                  <a:latin typeface="Cambria Math" panose="02040503050406030204" pitchFamily="18" charset="0"/>
                  <a:ea typeface="Cambria Math" panose="02040503050406030204" pitchFamily="18" charset="0"/>
                </a:rPr>
                <a:t>F</a:t>
              </a:r>
              <a:r>
                <a:rPr lang="en-US" altLang="zh-TW" baseline="-25000" dirty="0" err="1">
                  <a:latin typeface="Cambria Math" panose="02040503050406030204" pitchFamily="18" charset="0"/>
                  <a:ea typeface="Cambria Math" panose="02040503050406030204" pitchFamily="18" charset="0"/>
                </a:rPr>
                <a:t>n</a:t>
              </a:r>
              <a:r>
                <a:rPr lang="en-US" altLang="zh-TW" dirty="0">
                  <a:latin typeface="Cambria Math" panose="02040503050406030204" pitchFamily="18" charset="0"/>
                  <a:ea typeface="Cambria Math" panose="02040503050406030204" pitchFamily="18" charset="0"/>
                </a:rPr>
                <a:t>}</a:t>
              </a:r>
              <a:endParaRPr lang="zh-TW" altLang="en-US" dirty="0">
                <a:latin typeface="Cambria Math" panose="02040503050406030204" pitchFamily="18" charset="0"/>
              </a:endParaRPr>
            </a:p>
          </p:txBody>
        </p:sp>
      </p:grpSp>
    </p:spTree>
    <p:extLst>
      <p:ext uri="{BB962C8B-B14F-4D97-AF65-F5344CB8AC3E}">
        <p14:creationId xmlns:p14="http://schemas.microsoft.com/office/powerpoint/2010/main" val="112963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6F12B5DC-1500-4996-8CAD-A261D81F1CD2}" type="slidenum">
              <a:rPr lang="zh-TW" altLang="en-US" smtClean="0"/>
              <a:pPr/>
              <a:t>2</a:t>
            </a:fld>
            <a:endParaRPr lang="zh-TW" altLang="en-US" dirty="0"/>
          </a:p>
        </p:txBody>
      </p:sp>
      <p:pic>
        <p:nvPicPr>
          <p:cNvPr id="5" name="图片 3"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4610" y="1459173"/>
            <a:ext cx="2441937" cy="1674167"/>
          </a:xfrm>
          <a:prstGeom prst="rect">
            <a:avLst/>
          </a:prstGeom>
        </p:spPr>
      </p:pic>
      <p:pic>
        <p:nvPicPr>
          <p:cNvPr id="6" name="图片 4" descr="屏幕剪辑"/>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8141" y1="32961" x2="37415" y2="34078"/>
                        <a14:foregroundMark x1="12925" y1="35009" x2="39456" y2="40410"/>
                        <a14:foregroundMark x1="60544" y1="28119" x2="70068" y2="72067"/>
                        <a14:foregroundMark x1="82993" y1="38920" x2="86395" y2="56425"/>
                        <a14:foregroundMark x1="81179" y1="36499" x2="85941" y2="43203"/>
                        <a14:foregroundMark x1="59184" y1="90503" x2="65760" y2="90503"/>
                        <a14:foregroundMark x1="59637" y1="91061" x2="57370" y2="80447"/>
                        <a14:foregroundMark x1="66213" y1="91061" x2="70068" y2="81937"/>
                        <a14:foregroundMark x1="68254" y1="89758" x2="70522" y2="83240"/>
                        <a14:foregroundMark x1="43764" y1="81750" x2="36054" y2="83426"/>
                        <a14:foregroundMark x1="44444" y1="80447" x2="46712" y2="70205"/>
                        <a14:foregroundMark x1="36508" y1="84730" x2="31746" y2="78957"/>
                        <a14:foregroundMark x1="31746" y1="81378" x2="35601" y2="75605"/>
                        <a14:foregroundMark x1="85488" y1="69088" x2="67347" y2="71695"/>
                        <a14:foregroundMark x1="70068" y1="89199" x2="73016" y2="79330"/>
                        <a14:foregroundMark x1="79819" y1="35568" x2="69388" y2="42458"/>
                        <a14:foregroundMark x1="78912" y1="35009" x2="51927" y2="41713"/>
                        <a14:foregroundMark x1="72336" y1="85847" x2="71202" y2="75605"/>
                        <a14:foregroundMark x1="30612" y1="81937" x2="34240" y2="69646"/>
                        <a14:foregroundMark x1="31293" y1="82868" x2="39683" y2="74488"/>
                        <a14:foregroundMark x1="32653" y1="83426" x2="40816" y2="73557"/>
                        <a14:foregroundMark x1="50343" y1="14850" x2="45767" y2="34774"/>
                        <a14:foregroundMark x1="23112" y1="7519" x2="33410" y2="27820"/>
                      </a14:backgroundRemoval>
                    </a14:imgEffect>
                  </a14:imgLayer>
                </a14:imgProps>
              </a:ext>
              <a:ext uri="{28A0092B-C50C-407E-A947-70E740481C1C}">
                <a14:useLocalDpi xmlns:a14="http://schemas.microsoft.com/office/drawing/2010/main" val="0"/>
              </a:ext>
            </a:extLst>
          </a:blip>
          <a:stretch>
            <a:fillRect/>
          </a:stretch>
        </p:blipFill>
        <p:spPr>
          <a:xfrm>
            <a:off x="308610" y="1191359"/>
            <a:ext cx="1814751" cy="2209799"/>
          </a:xfrm>
          <a:prstGeom prst="rect">
            <a:avLst/>
          </a:prstGeom>
        </p:spPr>
      </p:pic>
      <p:sp>
        <p:nvSpPr>
          <p:cNvPr id="7" name="十字形 6"/>
          <p:cNvSpPr/>
          <p:nvPr/>
        </p:nvSpPr>
        <p:spPr>
          <a:xfrm>
            <a:off x="2061210" y="1991458"/>
            <a:ext cx="609600" cy="609600"/>
          </a:xfrm>
          <a:prstGeom prst="plus">
            <a:avLst>
              <a:gd name="adj" fmla="val 43333"/>
            </a:avLst>
          </a:prstGeom>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n/>
              <a:solidFill>
                <a:schemeClr val="accent4"/>
              </a:solidFill>
            </a:endParaRPr>
          </a:p>
        </p:txBody>
      </p:sp>
      <p:sp>
        <p:nvSpPr>
          <p:cNvPr id="8" name="等于号 6"/>
          <p:cNvSpPr/>
          <p:nvPr/>
        </p:nvSpPr>
        <p:spPr>
          <a:xfrm>
            <a:off x="4942708" y="2068216"/>
            <a:ext cx="834663" cy="456084"/>
          </a:xfrm>
          <a:prstGeom prst="mathEqual">
            <a:avLst>
              <a:gd name="adj1" fmla="val 16837"/>
              <a:gd name="adj2" fmla="val 29581"/>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矩形 8"/>
          <p:cNvSpPr/>
          <p:nvPr/>
        </p:nvSpPr>
        <p:spPr>
          <a:xfrm>
            <a:off x="412756" y="3108710"/>
            <a:ext cx="1719766" cy="461665"/>
          </a:xfrm>
          <a:prstGeom prst="rect">
            <a:avLst/>
          </a:prstGeom>
        </p:spPr>
        <p:txBody>
          <a:bodyPr wrap="none">
            <a:spAutoFit/>
          </a:bodyPr>
          <a:lstStyle/>
          <a:p>
            <a:r>
              <a:rPr lang="en-US" altLang="zh-TW" sz="2400" b="1" dirty="0" smtClean="0">
                <a:latin typeface="Cambria Math" panose="02040503050406030204" pitchFamily="18" charset="0"/>
                <a:ea typeface="Cambria Math" panose="02040503050406030204" pitchFamily="18" charset="0"/>
              </a:rPr>
              <a:t>Style</a:t>
            </a:r>
            <a:r>
              <a:rPr lang="zh-TW" altLang="en-US" sz="2400" b="1" dirty="0" smtClean="0">
                <a:latin typeface="Cambria Math" panose="02040503050406030204" pitchFamily="18" charset="0"/>
                <a:ea typeface="Cambria Math" panose="02040503050406030204" pitchFamily="18" charset="0"/>
              </a:rPr>
              <a:t> </a:t>
            </a:r>
            <a:r>
              <a:rPr lang="en-US" altLang="zh-TW" sz="2400" b="1" dirty="0" smtClean="0">
                <a:latin typeface="Cambria Math" panose="02040503050406030204" pitchFamily="18" charset="0"/>
                <a:ea typeface="Cambria Math" panose="02040503050406030204" pitchFamily="18" charset="0"/>
              </a:rPr>
              <a:t>model</a:t>
            </a:r>
            <a:endParaRPr lang="en-US" altLang="zh-TW" sz="2400" b="1" dirty="0">
              <a:latin typeface="Cambria Math" panose="02040503050406030204" pitchFamily="18" charset="0"/>
              <a:ea typeface="Cambria Math" panose="02040503050406030204" pitchFamily="18" charset="0"/>
            </a:endParaRPr>
          </a:p>
        </p:txBody>
      </p:sp>
      <p:sp>
        <p:nvSpPr>
          <p:cNvPr id="10" name="矩形 9"/>
          <p:cNvSpPr/>
          <p:nvPr/>
        </p:nvSpPr>
        <p:spPr>
          <a:xfrm>
            <a:off x="2864293" y="3108709"/>
            <a:ext cx="1699504" cy="461665"/>
          </a:xfrm>
          <a:prstGeom prst="rect">
            <a:avLst/>
          </a:prstGeom>
        </p:spPr>
        <p:txBody>
          <a:bodyPr wrap="none">
            <a:spAutoFit/>
          </a:bodyPr>
          <a:lstStyle/>
          <a:p>
            <a:r>
              <a:rPr lang="en-US" altLang="zh-TW" sz="2400" b="1" dirty="0" smtClean="0">
                <a:latin typeface="Cambria Math" panose="02040503050406030204" pitchFamily="18" charset="0"/>
                <a:ea typeface="Cambria Math" panose="02040503050406030204" pitchFamily="18" charset="0"/>
              </a:rPr>
              <a:t>Base</a:t>
            </a:r>
            <a:r>
              <a:rPr lang="zh-TW" altLang="en-US" sz="2400" b="1" dirty="0" smtClean="0">
                <a:latin typeface="Cambria Math" panose="02040503050406030204" pitchFamily="18" charset="0"/>
                <a:ea typeface="Cambria Math" panose="02040503050406030204" pitchFamily="18" charset="0"/>
              </a:rPr>
              <a:t> </a:t>
            </a:r>
            <a:r>
              <a:rPr lang="en-US" altLang="zh-TW" sz="2400" b="1" dirty="0" smtClean="0">
                <a:latin typeface="Cambria Math" panose="02040503050406030204" pitchFamily="18" charset="0"/>
                <a:ea typeface="Cambria Math" panose="02040503050406030204" pitchFamily="18" charset="0"/>
              </a:rPr>
              <a:t>model</a:t>
            </a:r>
            <a:endParaRPr lang="en-US" altLang="zh-TW" sz="2400" b="1" dirty="0">
              <a:latin typeface="Cambria Math" panose="02040503050406030204" pitchFamily="18" charset="0"/>
              <a:ea typeface="Cambria Math" panose="02040503050406030204" pitchFamily="18" charset="0"/>
            </a:endParaRPr>
          </a:p>
        </p:txBody>
      </p:sp>
      <p:grpSp>
        <p:nvGrpSpPr>
          <p:cNvPr id="11" name="群組 10"/>
          <p:cNvGrpSpPr/>
          <p:nvPr/>
        </p:nvGrpSpPr>
        <p:grpSpPr>
          <a:xfrm>
            <a:off x="2868930" y="3811519"/>
            <a:ext cx="6156562" cy="2455215"/>
            <a:chOff x="2686050" y="4067009"/>
            <a:chExt cx="6156562" cy="2455215"/>
          </a:xfrm>
        </p:grpSpPr>
        <p:pic>
          <p:nvPicPr>
            <p:cNvPr id="12" name="圖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6462" y="4106830"/>
              <a:ext cx="2216150" cy="1937681"/>
            </a:xfrm>
            <a:prstGeom prst="rect">
              <a:avLst/>
            </a:prstGeom>
          </p:spPr>
        </p:pic>
        <p:pic>
          <p:nvPicPr>
            <p:cNvPr id="13" name="圖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050" y="4067009"/>
              <a:ext cx="1815850" cy="1885467"/>
            </a:xfrm>
            <a:prstGeom prst="rect">
              <a:avLst/>
            </a:prstGeom>
          </p:spPr>
        </p:pic>
        <p:pic>
          <p:nvPicPr>
            <p:cNvPr id="14" name="圖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01900" y="4067009"/>
              <a:ext cx="2115401" cy="1902083"/>
            </a:xfrm>
            <a:prstGeom prst="rect">
              <a:avLst/>
            </a:prstGeom>
          </p:spPr>
        </p:pic>
        <p:sp>
          <p:nvSpPr>
            <p:cNvPr id="15" name="矩形 14"/>
            <p:cNvSpPr/>
            <p:nvPr/>
          </p:nvSpPr>
          <p:spPr>
            <a:xfrm>
              <a:off x="4802481" y="5937449"/>
              <a:ext cx="2303836" cy="584775"/>
            </a:xfrm>
            <a:prstGeom prst="rect">
              <a:avLst/>
            </a:prstGeom>
          </p:spPr>
          <p:txBody>
            <a:bodyPr wrap="none">
              <a:spAutoFit/>
            </a:bodyPr>
            <a:lstStyle/>
            <a:p>
              <a:r>
                <a:rPr lang="en-US" altLang="zh-TW" sz="2400" b="1" dirty="0">
                  <a:latin typeface="Cambria Math" panose="02040503050406030204" pitchFamily="18" charset="0"/>
                  <a:ea typeface="Cambria Math" panose="02040503050406030204" pitchFamily="18" charset="0"/>
                </a:rPr>
                <a:t>Blended</a:t>
              </a:r>
              <a:r>
                <a:rPr lang="en-US" altLang="zh-TW" sz="3200" b="1" dirty="0" smtClean="0">
                  <a:solidFill>
                    <a:srgbClr val="BC1470"/>
                  </a:solidFill>
                  <a:latin typeface="Segoe UI" panose="020B0502040204020203" pitchFamily="34" charset="0"/>
                  <a:cs typeface="Segoe UI" panose="020B0502040204020203" pitchFamily="34" charset="0"/>
                </a:rPr>
                <a:t> </a:t>
              </a:r>
              <a:r>
                <a:rPr lang="en-US" altLang="zh-TW" sz="2400" b="1" dirty="0">
                  <a:latin typeface="Cambria Math" panose="02040503050406030204" pitchFamily="18" charset="0"/>
                  <a:ea typeface="Cambria Math" panose="02040503050406030204" pitchFamily="18" charset="0"/>
                </a:rPr>
                <a:t>models</a:t>
              </a:r>
              <a:endParaRPr lang="zh-TW" altLang="en-US" sz="2400" b="1" dirty="0">
                <a:latin typeface="Cambria Math" panose="02040503050406030204" pitchFamily="18" charset="0"/>
                <a:ea typeface="Cambria Math" panose="02040503050406030204" pitchFamily="18" charset="0"/>
              </a:endParaRPr>
            </a:p>
          </p:txBody>
        </p:sp>
      </p:grpSp>
      <p:sp>
        <p:nvSpPr>
          <p:cNvPr id="16" name="內容版面配置區 2"/>
          <p:cNvSpPr>
            <a:spLocks noGrp="1"/>
          </p:cNvSpPr>
          <p:nvPr>
            <p:ph idx="1"/>
          </p:nvPr>
        </p:nvSpPr>
        <p:spPr>
          <a:xfrm>
            <a:off x="5976769" y="1494028"/>
            <a:ext cx="2815590" cy="1833879"/>
          </a:xfrm>
        </p:spPr>
        <p:txBody>
          <a:bodyPr/>
          <a:lstStyle/>
          <a:p>
            <a:r>
              <a:rPr lang="en-US" altLang="zh-TW" b="1" dirty="0" smtClean="0">
                <a:solidFill>
                  <a:srgbClr val="002060"/>
                </a:solidFill>
              </a:rPr>
              <a:t>Applications:</a:t>
            </a:r>
          </a:p>
          <a:p>
            <a:pPr lvl="1"/>
            <a:r>
              <a:rPr lang="en-US" altLang="zh-TW" dirty="0">
                <a:solidFill>
                  <a:srgbClr val="002060"/>
                </a:solidFill>
              </a:rPr>
              <a:t>Product </a:t>
            </a:r>
            <a:r>
              <a:rPr lang="en-US" altLang="zh-TW" dirty="0" smtClean="0">
                <a:solidFill>
                  <a:srgbClr val="002060"/>
                </a:solidFill>
              </a:rPr>
              <a:t>design</a:t>
            </a:r>
            <a:endParaRPr lang="en-US" altLang="zh-TW" dirty="0">
              <a:solidFill>
                <a:srgbClr val="002060"/>
              </a:solidFill>
            </a:endParaRPr>
          </a:p>
          <a:p>
            <a:pPr lvl="1"/>
            <a:r>
              <a:rPr lang="en-US" altLang="zh-TW" dirty="0" smtClean="0">
                <a:solidFill>
                  <a:srgbClr val="002060"/>
                </a:solidFill>
              </a:rPr>
              <a:t>Inspiration</a:t>
            </a:r>
          </a:p>
          <a:p>
            <a:pPr lvl="1"/>
            <a:r>
              <a:rPr lang="en-US" altLang="zh-TW" dirty="0" smtClean="0">
                <a:solidFill>
                  <a:srgbClr val="002060"/>
                </a:solidFill>
              </a:rPr>
              <a:t>Provide drafts</a:t>
            </a:r>
            <a:endParaRPr lang="zh-TW" altLang="en-US" dirty="0">
              <a:solidFill>
                <a:srgbClr val="002060"/>
              </a:solidFill>
            </a:endParaRPr>
          </a:p>
        </p:txBody>
      </p:sp>
      <p:sp>
        <p:nvSpPr>
          <p:cNvPr id="17" name="標題 1"/>
          <p:cNvSpPr>
            <a:spLocks noGrp="1"/>
          </p:cNvSpPr>
          <p:nvPr>
            <p:ph type="title"/>
          </p:nvPr>
        </p:nvSpPr>
        <p:spPr>
          <a:xfrm>
            <a:off x="628650" y="-634"/>
            <a:ext cx="7886700" cy="1325563"/>
          </a:xfrm>
        </p:spPr>
        <p:txBody>
          <a:bodyPr/>
          <a:lstStyle/>
          <a:p>
            <a:r>
              <a:rPr lang="en-US" altLang="zh-TW" dirty="0" smtClean="0"/>
              <a:t>Inputs and Outputs</a:t>
            </a:r>
            <a:endParaRPr lang="zh-TW" altLang="en-US" dirty="0"/>
          </a:p>
        </p:txBody>
      </p:sp>
    </p:spTree>
    <p:extLst>
      <p:ext uri="{BB962C8B-B14F-4D97-AF65-F5344CB8AC3E}">
        <p14:creationId xmlns:p14="http://schemas.microsoft.com/office/powerpoint/2010/main" val="16421091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537" y="2088934"/>
            <a:ext cx="2314575" cy="1600200"/>
          </a:xfrm>
          <a:prstGeom prst="rect">
            <a:avLst/>
          </a:prstGeom>
        </p:spPr>
      </p:pic>
      <p:sp>
        <p:nvSpPr>
          <p:cNvPr id="4" name="投影片編號版面配置區 3"/>
          <p:cNvSpPr>
            <a:spLocks noGrp="1"/>
          </p:cNvSpPr>
          <p:nvPr>
            <p:ph type="sldNum" sz="quarter" idx="12"/>
          </p:nvPr>
        </p:nvSpPr>
        <p:spPr/>
        <p:txBody>
          <a:bodyPr/>
          <a:lstStyle/>
          <a:p>
            <a:fld id="{6F12B5DC-1500-4996-8CAD-A261D81F1CD2}" type="slidenum">
              <a:rPr lang="zh-TW" altLang="en-US" smtClean="0"/>
              <a:pPr/>
              <a:t>20</a:t>
            </a:fld>
            <a:endParaRPr lang="zh-TW" altLang="en-US" dirty="0"/>
          </a:p>
        </p:txBody>
      </p:sp>
      <p:sp>
        <p:nvSpPr>
          <p:cNvPr id="5" name="標題 1"/>
          <p:cNvSpPr>
            <a:spLocks noGrp="1"/>
          </p:cNvSpPr>
          <p:nvPr>
            <p:ph type="title"/>
          </p:nvPr>
        </p:nvSpPr>
        <p:spPr>
          <a:xfrm>
            <a:off x="628650" y="-634"/>
            <a:ext cx="7886700" cy="812292"/>
          </a:xfrm>
        </p:spPr>
        <p:txBody>
          <a:bodyPr>
            <a:normAutofit/>
          </a:bodyPr>
          <a:lstStyle/>
          <a:p>
            <a:r>
              <a:rPr lang="en-US" altLang="zh-TW" dirty="0"/>
              <a:t>Step 4: Soft </a:t>
            </a:r>
            <a:r>
              <a:rPr lang="en-US" altLang="zh-TW" dirty="0" smtClean="0"/>
              <a:t>Matching</a:t>
            </a:r>
            <a:endParaRPr lang="zh-TW" altLang="en-US" dirty="0"/>
          </a:p>
        </p:txBody>
      </p:sp>
      <p:sp>
        <p:nvSpPr>
          <p:cNvPr id="6" name="內容版面配置區 2"/>
          <p:cNvSpPr>
            <a:spLocks noGrp="1"/>
          </p:cNvSpPr>
          <p:nvPr>
            <p:ph idx="1"/>
          </p:nvPr>
        </p:nvSpPr>
        <p:spPr>
          <a:xfrm>
            <a:off x="537210" y="733459"/>
            <a:ext cx="7373891" cy="4352246"/>
          </a:xfrm>
        </p:spPr>
        <p:txBody>
          <a:bodyPr>
            <a:normAutofit fontScale="92500" lnSpcReduction="20000"/>
          </a:bodyPr>
          <a:lstStyle/>
          <a:p>
            <a:r>
              <a:rPr lang="en-US" altLang="zh-TW" b="1" dirty="0"/>
              <a:t>Problem</a:t>
            </a:r>
            <a:r>
              <a:rPr lang="en-US" altLang="zh-TW" b="1" dirty="0" smtClean="0"/>
              <a:t>: </a:t>
            </a:r>
            <a:r>
              <a:rPr lang="en-US" altLang="zh-TW" dirty="0"/>
              <a:t>p</a:t>
            </a:r>
            <a:r>
              <a:rPr lang="en-US" altLang="zh-TW" dirty="0" smtClean="0"/>
              <a:t>oints </a:t>
            </a:r>
            <a:r>
              <a:rPr lang="en-US" altLang="zh-TW" dirty="0"/>
              <a:t>are not onto the </a:t>
            </a:r>
            <a:r>
              <a:rPr lang="en-US" altLang="zh-TW" dirty="0" smtClean="0"/>
              <a:t>surface of base model after rigid matching</a:t>
            </a:r>
          </a:p>
          <a:p>
            <a:r>
              <a:rPr lang="en-US" altLang="zh-TW" dirty="0"/>
              <a:t>Calculate each feature </a:t>
            </a:r>
            <a:r>
              <a:rPr lang="en-US" altLang="zh-TW" dirty="0" smtClean="0"/>
              <a:t>independently</a:t>
            </a:r>
          </a:p>
          <a:p>
            <a:r>
              <a:rPr lang="en-US" altLang="zh-TW" b="1" dirty="0" smtClean="0"/>
              <a:t>Objectives:</a:t>
            </a:r>
            <a:endParaRPr lang="en-US" altLang="zh-TW" dirty="0" smtClean="0"/>
          </a:p>
          <a:p>
            <a:pPr lvl="1"/>
            <a:r>
              <a:rPr lang="en-US" altLang="zh-TW" dirty="0" smtClean="0"/>
              <a:t>Let points lay on </a:t>
            </a:r>
            <a:r>
              <a:rPr lang="en-US" altLang="zh-TW" dirty="0"/>
              <a:t>the surface of base </a:t>
            </a:r>
            <a:r>
              <a:rPr lang="en-US" altLang="zh-TW" dirty="0" smtClean="0"/>
              <a:t>part</a:t>
            </a:r>
            <a:endParaRPr lang="en-US" altLang="zh-TW" dirty="0"/>
          </a:p>
          <a:p>
            <a:pPr lvl="1"/>
            <a:r>
              <a:rPr lang="en-US" altLang="zh-TW" dirty="0"/>
              <a:t>Preserve the </a:t>
            </a:r>
            <a:r>
              <a:rPr lang="en-US" altLang="zh-TW" dirty="0" smtClean="0"/>
              <a:t>shape of feature pattern</a:t>
            </a:r>
          </a:p>
          <a:p>
            <a:r>
              <a:rPr lang="en-US" altLang="zh-TW" dirty="0" smtClean="0"/>
              <a:t>To ensure that points will be onto the                   surface, represent point </a:t>
            </a:r>
            <a:r>
              <a:rPr lang="en-US" altLang="zh-TW" dirty="0"/>
              <a:t>positions by </a:t>
            </a:r>
            <a:r>
              <a:rPr lang="en-US" altLang="zh-TW" dirty="0" smtClean="0"/>
              <a:t>             </a:t>
            </a:r>
            <a:r>
              <a:rPr lang="en-US" altLang="zh-TW" dirty="0" err="1" smtClean="0"/>
              <a:t>Barycentric</a:t>
            </a:r>
            <a:r>
              <a:rPr lang="en-US" altLang="zh-TW" dirty="0" smtClean="0"/>
              <a:t> </a:t>
            </a:r>
            <a:r>
              <a:rPr lang="en-US" altLang="zh-TW" dirty="0"/>
              <a:t>coordinate</a:t>
            </a:r>
          </a:p>
          <a:p>
            <a:r>
              <a:rPr lang="en-US" altLang="zh-TW" dirty="0"/>
              <a:t>To </a:t>
            </a:r>
            <a:r>
              <a:rPr lang="en-US" altLang="zh-TW" dirty="0" smtClean="0"/>
              <a:t>preserve </a:t>
            </a:r>
            <a:r>
              <a:rPr lang="en-US" altLang="zh-TW" dirty="0"/>
              <a:t>the shape of feature </a:t>
            </a:r>
            <a:r>
              <a:rPr lang="en-US" altLang="zh-TW" dirty="0" smtClean="0"/>
              <a:t>pattern, </a:t>
            </a:r>
            <a:r>
              <a:rPr lang="en-US" altLang="zh-TW" dirty="0"/>
              <a:t>represent the shape of feature pattern as </a:t>
            </a:r>
            <a:r>
              <a:rPr lang="en-US" altLang="zh-TW" dirty="0" smtClean="0"/>
              <a:t>links</a:t>
            </a:r>
            <a:r>
              <a:rPr lang="zh-TW" altLang="en-US" dirty="0" smtClean="0"/>
              <a:t> </a:t>
            </a:r>
            <a:r>
              <a:rPr lang="en-US" altLang="zh-TW" dirty="0"/>
              <a:t>whose lengths are maintained</a:t>
            </a:r>
            <a:endParaRPr lang="zh-TW" altLang="en-US" dirty="0"/>
          </a:p>
        </p:txBody>
      </p:sp>
      <p:pic>
        <p:nvPicPr>
          <p:cNvPr id="7" name="Picture 2" descr="http://mathworld.wolfram.com/images/eps-gif/Barycentric_901.gif"/>
          <p:cNvPicPr>
            <a:picLocks noChangeAspect="1" noChangeArrowheads="1"/>
          </p:cNvPicPr>
          <p:nvPr/>
        </p:nvPicPr>
        <p:blipFill rotWithShape="1">
          <a:blip r:embed="rId4">
            <a:extLst>
              <a:ext uri="{28A0092B-C50C-407E-A947-70E740481C1C}">
                <a14:useLocalDpi xmlns:a14="http://schemas.microsoft.com/office/drawing/2010/main" val="0"/>
              </a:ext>
            </a:extLst>
          </a:blip>
          <a:srcRect l="50154"/>
          <a:stretch/>
        </p:blipFill>
        <p:spPr bwMode="auto">
          <a:xfrm>
            <a:off x="6644049" y="46256"/>
            <a:ext cx="2359660" cy="220027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777537" y="6176628"/>
            <a:ext cx="1366463" cy="681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p:cNvGrpSpPr/>
          <p:nvPr/>
        </p:nvGrpSpPr>
        <p:grpSpPr>
          <a:xfrm>
            <a:off x="110475" y="4831427"/>
            <a:ext cx="8911606" cy="2032011"/>
            <a:chOff x="110475" y="4831427"/>
            <a:chExt cx="8911606" cy="2032011"/>
          </a:xfrm>
        </p:grpSpPr>
        <p:pic>
          <p:nvPicPr>
            <p:cNvPr id="10" name="圖片 9"/>
            <p:cNvPicPr>
              <a:picLocks noChangeAspect="1"/>
            </p:cNvPicPr>
            <p:nvPr/>
          </p:nvPicPr>
          <p:blipFill>
            <a:blip r:embed="rId5"/>
            <a:stretch>
              <a:fillRect/>
            </a:stretch>
          </p:blipFill>
          <p:spPr>
            <a:xfrm>
              <a:off x="110475" y="4831427"/>
              <a:ext cx="8911606" cy="1024526"/>
            </a:xfrm>
            <a:prstGeom prst="rect">
              <a:avLst/>
            </a:prstGeom>
            <a:ln>
              <a:solidFill>
                <a:schemeClr val="tx1"/>
              </a:solidFill>
            </a:ln>
          </p:spPr>
        </p:pic>
        <p:sp>
          <p:nvSpPr>
            <p:cNvPr id="11" name="文字方塊 10"/>
            <p:cNvSpPr txBox="1"/>
            <p:nvPr/>
          </p:nvSpPr>
          <p:spPr>
            <a:xfrm>
              <a:off x="925580" y="5934670"/>
              <a:ext cx="5931568" cy="923330"/>
            </a:xfrm>
            <a:prstGeom prst="rect">
              <a:avLst/>
            </a:prstGeom>
            <a:noFill/>
          </p:spPr>
          <p:txBody>
            <a:bodyPr wrap="square" rtlCol="0">
              <a:spAutoFit/>
            </a:bodyPr>
            <a:lstStyle/>
            <a:p>
              <a:r>
                <a:rPr lang="en-US" altLang="zh-TW" dirty="0" smtClean="0">
                  <a:latin typeface="Cambria Math" panose="02040503050406030204" pitchFamily="18" charset="0"/>
                  <a:ea typeface="Cambria Math" panose="02040503050406030204" pitchFamily="18" charset="0"/>
                </a:rPr>
                <a:t>ℝ </a:t>
              </a:r>
              <a:r>
                <a:rPr lang="en-US" altLang="zh-TW" dirty="0">
                  <a:latin typeface="Cambria Math" panose="02040503050406030204" pitchFamily="18" charset="0"/>
                  <a:ea typeface="Cambria Math" panose="02040503050406030204" pitchFamily="18" charset="0"/>
                </a:rPr>
                <a:t>: {r</a:t>
              </a:r>
              <a:r>
                <a:rPr lang="en-US" altLang="zh-TW" baseline="-25000" dirty="0">
                  <a:latin typeface="Cambria Math" panose="02040503050406030204" pitchFamily="18" charset="0"/>
                  <a:ea typeface="Cambria Math" panose="02040503050406030204" pitchFamily="18" charset="0"/>
                </a:rPr>
                <a:t>1</a:t>
              </a:r>
              <a:r>
                <a:rPr lang="en-US" altLang="zh-TW" dirty="0">
                  <a:latin typeface="Cambria Math" panose="02040503050406030204" pitchFamily="18" charset="0"/>
                  <a:ea typeface="Cambria Math" panose="02040503050406030204" pitchFamily="18" charset="0"/>
                </a:rPr>
                <a:t>, r</a:t>
              </a:r>
              <a:r>
                <a:rPr lang="en-US" altLang="zh-TW" baseline="-25000" dirty="0">
                  <a:latin typeface="Cambria Math" panose="02040503050406030204" pitchFamily="18" charset="0"/>
                  <a:ea typeface="Cambria Math" panose="02040503050406030204" pitchFamily="18" charset="0"/>
                </a:rPr>
                <a:t>2</a:t>
              </a:r>
              <a:r>
                <a:rPr lang="en-US" altLang="zh-TW" dirty="0">
                  <a:latin typeface="Cambria Math" panose="02040503050406030204" pitchFamily="18" charset="0"/>
                  <a:ea typeface="Cambria Math" panose="02040503050406030204" pitchFamily="18" charset="0"/>
                </a:rPr>
                <a:t>, r</a:t>
              </a:r>
              <a:r>
                <a:rPr lang="en-US" altLang="zh-TW" baseline="-25000" dirty="0">
                  <a:latin typeface="Cambria Math" panose="02040503050406030204" pitchFamily="18" charset="0"/>
                  <a:ea typeface="Cambria Math" panose="02040503050406030204" pitchFamily="18" charset="0"/>
                </a:rPr>
                <a:t>3</a:t>
              </a:r>
              <a:r>
                <a:rPr lang="en-US" altLang="zh-TW" dirty="0">
                  <a:latin typeface="Cambria Math" panose="02040503050406030204" pitchFamily="18" charset="0"/>
                  <a:ea typeface="Cambria Math" panose="02040503050406030204" pitchFamily="18" charset="0"/>
                </a:rPr>
                <a:t>, … r</a:t>
              </a:r>
              <a:r>
                <a:rPr lang="en-US" altLang="zh-TW" baseline="-25000" dirty="0">
                  <a:latin typeface="Cambria Math" panose="02040503050406030204" pitchFamily="18" charset="0"/>
                  <a:ea typeface="Cambria Math" panose="02040503050406030204" pitchFamily="18" charset="0"/>
                </a:rPr>
                <a:t>3n</a:t>
              </a:r>
              <a:r>
                <a:rPr lang="en-US" altLang="zh-TW" dirty="0">
                  <a:latin typeface="Cambria Math" panose="02040503050406030204" pitchFamily="18" charset="0"/>
                  <a:ea typeface="Cambria Math" panose="02040503050406030204" pitchFamily="18" charset="0"/>
                </a:rPr>
                <a:t>}</a:t>
              </a:r>
              <a:endParaRPr lang="en-US" altLang="zh-TW" dirty="0" smtClean="0">
                <a:latin typeface="Cambria Math" panose="02040503050406030204" pitchFamily="18" charset="0"/>
                <a:ea typeface="Cambria Math" panose="02040503050406030204" pitchFamily="18" charset="0"/>
              </a:endParaRPr>
            </a:p>
            <a:p>
              <a:r>
                <a:rPr lang="en-US" altLang="zh-TW" i="1" dirty="0" smtClean="0">
                  <a:latin typeface="Cambria Math" panose="02040503050406030204" pitchFamily="18" charset="0"/>
                  <a:ea typeface="Cambria Math" panose="02040503050406030204" pitchFamily="18" charset="0"/>
                </a:rPr>
                <a:t>B </a:t>
              </a:r>
              <a:r>
                <a:rPr lang="en-US" altLang="zh-TW" dirty="0">
                  <a:latin typeface="Cambria Math" panose="02040503050406030204" pitchFamily="18" charset="0"/>
                  <a:ea typeface="Cambria Math" panose="02040503050406030204" pitchFamily="18" charset="0"/>
                </a:rPr>
                <a:t>: </a:t>
              </a:r>
              <a:r>
                <a:rPr lang="en-US" altLang="zh-TW" dirty="0" err="1" smtClean="0">
                  <a:latin typeface="Cambria Math" panose="02040503050406030204" pitchFamily="18" charset="0"/>
                  <a:ea typeface="Cambria Math" panose="02040503050406030204" pitchFamily="18" charset="0"/>
                </a:rPr>
                <a:t>Barycentric</a:t>
              </a:r>
              <a:r>
                <a:rPr lang="en-US" altLang="zh-TW" dirty="0" smtClean="0">
                  <a:latin typeface="Cambria Math" panose="02040503050406030204" pitchFamily="18" charset="0"/>
                  <a:ea typeface="Cambria Math" panose="02040503050406030204" pitchFamily="18" charset="0"/>
                </a:rPr>
                <a:t> coordinate, </a:t>
              </a:r>
              <a:r>
                <a:rPr lang="en-US" altLang="zh-TW" i="1" dirty="0" smtClean="0">
                  <a:latin typeface="Cambria Math" panose="02040503050406030204" pitchFamily="18" charset="0"/>
                  <a:ea typeface="Cambria Math" panose="02040503050406030204" pitchFamily="18" charset="0"/>
                </a:rPr>
                <a:t>B</a:t>
              </a:r>
              <a:r>
                <a:rPr lang="en-US" altLang="zh-TW" dirty="0" smtClean="0">
                  <a:latin typeface="Cambria Math" panose="02040503050406030204" pitchFamily="18" charset="0"/>
                  <a:ea typeface="Cambria Math" panose="02040503050406030204" pitchFamily="18" charset="0"/>
                </a:rPr>
                <a:t>(f</a:t>
              </a:r>
              <a:r>
                <a:rPr lang="en-US" altLang="zh-TW" dirty="0">
                  <a:latin typeface="Cambria Math" panose="02040503050406030204" pitchFamily="18" charset="0"/>
                  <a:ea typeface="Cambria Math" panose="02040503050406030204" pitchFamily="18" charset="0"/>
                </a:rPr>
                <a:t>, r</a:t>
              </a:r>
              <a:r>
                <a:rPr lang="en-US" altLang="zh-TW" dirty="0" smtClean="0">
                  <a:latin typeface="Cambria Math" panose="02040503050406030204" pitchFamily="18" charset="0"/>
                  <a:ea typeface="Cambria Math" panose="02040503050406030204" pitchFamily="18" charset="0"/>
                </a:rPr>
                <a:t>) = r</a:t>
              </a:r>
              <a:r>
                <a:rPr lang="en-US" altLang="zh-TW" baseline="-25000" dirty="0" smtClean="0">
                  <a:latin typeface="Cambria Math" panose="02040503050406030204" pitchFamily="18" charset="0"/>
                  <a:ea typeface="Cambria Math" panose="02040503050406030204" pitchFamily="18" charset="0"/>
                </a:rPr>
                <a:t>1</a:t>
              </a:r>
              <a:r>
                <a:rPr lang="en-US" altLang="zh-TW" dirty="0" smtClean="0">
                  <a:latin typeface="Cambria Math" panose="02040503050406030204" pitchFamily="18" charset="0"/>
                  <a:ea typeface="Cambria Math" panose="02040503050406030204" pitchFamily="18" charset="0"/>
                </a:rPr>
                <a:t>v</a:t>
              </a:r>
              <a:r>
                <a:rPr lang="en-US" altLang="zh-TW" baseline="-25000" dirty="0" smtClean="0">
                  <a:latin typeface="Cambria Math" panose="02040503050406030204" pitchFamily="18" charset="0"/>
                  <a:ea typeface="Cambria Math" panose="02040503050406030204" pitchFamily="18" charset="0"/>
                </a:rPr>
                <a:t>1</a:t>
              </a:r>
              <a:r>
                <a:rPr lang="en-US" altLang="zh-TW" dirty="0" smtClean="0">
                  <a:latin typeface="Cambria Math" panose="02040503050406030204" pitchFamily="18" charset="0"/>
                  <a:ea typeface="Cambria Math" panose="02040503050406030204" pitchFamily="18" charset="0"/>
                </a:rPr>
                <a:t> + r</a:t>
              </a:r>
              <a:r>
                <a:rPr lang="en-US" altLang="zh-TW" baseline="-25000" dirty="0" smtClean="0">
                  <a:latin typeface="Cambria Math" panose="02040503050406030204" pitchFamily="18" charset="0"/>
                  <a:ea typeface="Cambria Math" panose="02040503050406030204" pitchFamily="18" charset="0"/>
                </a:rPr>
                <a:t>2</a:t>
              </a:r>
              <a:r>
                <a:rPr lang="en-US" altLang="zh-TW" dirty="0" smtClean="0">
                  <a:latin typeface="Cambria Math" panose="02040503050406030204" pitchFamily="18" charset="0"/>
                  <a:ea typeface="Cambria Math" panose="02040503050406030204" pitchFamily="18" charset="0"/>
                </a:rPr>
                <a:t>v</a:t>
              </a:r>
              <a:r>
                <a:rPr lang="en-US" altLang="zh-TW" baseline="-25000" dirty="0" smtClean="0">
                  <a:latin typeface="Cambria Math" panose="02040503050406030204" pitchFamily="18" charset="0"/>
                  <a:ea typeface="Cambria Math" panose="02040503050406030204" pitchFamily="18" charset="0"/>
                </a:rPr>
                <a:t>2</a:t>
              </a:r>
              <a:r>
                <a:rPr lang="en-US" altLang="zh-TW" dirty="0" smtClean="0">
                  <a:latin typeface="Cambria Math" panose="02040503050406030204" pitchFamily="18" charset="0"/>
                  <a:ea typeface="Cambria Math" panose="02040503050406030204" pitchFamily="18" charset="0"/>
                </a:rPr>
                <a:t> + r</a:t>
              </a:r>
              <a:r>
                <a:rPr lang="en-US" altLang="zh-TW" baseline="-25000" dirty="0" smtClean="0">
                  <a:latin typeface="Cambria Math" panose="02040503050406030204" pitchFamily="18" charset="0"/>
                  <a:ea typeface="Cambria Math" panose="02040503050406030204" pitchFamily="18" charset="0"/>
                </a:rPr>
                <a:t>3</a:t>
              </a:r>
              <a:r>
                <a:rPr lang="en-US" altLang="zh-TW" dirty="0" smtClean="0">
                  <a:latin typeface="Cambria Math" panose="02040503050406030204" pitchFamily="18" charset="0"/>
                  <a:ea typeface="Cambria Math" panose="02040503050406030204" pitchFamily="18" charset="0"/>
                </a:rPr>
                <a:t>v</a:t>
              </a:r>
              <a:r>
                <a:rPr lang="en-US" altLang="zh-TW" baseline="-25000" dirty="0" smtClean="0">
                  <a:latin typeface="Cambria Math" panose="02040503050406030204" pitchFamily="18" charset="0"/>
                  <a:ea typeface="Cambria Math" panose="02040503050406030204" pitchFamily="18" charset="0"/>
                </a:rPr>
                <a:t>3</a:t>
              </a:r>
              <a:r>
                <a:rPr lang="en-US" altLang="zh-TW" dirty="0" smtClean="0">
                  <a:latin typeface="Cambria Math" panose="02040503050406030204" pitchFamily="18" charset="0"/>
                  <a:ea typeface="Cambria Math" panose="02040503050406030204" pitchFamily="18" charset="0"/>
                </a:rPr>
                <a:t> </a:t>
              </a:r>
            </a:p>
            <a:p>
              <a:r>
                <a:rPr lang="en-US" altLang="zh-TW" b="1" dirty="0" smtClean="0">
                  <a:latin typeface="Cambria Math" panose="02040503050406030204" pitchFamily="18" charset="0"/>
                  <a:ea typeface="Cambria Math" panose="02040503050406030204" pitchFamily="18" charset="0"/>
                </a:rPr>
                <a:t>l </a:t>
              </a:r>
              <a:r>
                <a:rPr lang="en-US" altLang="zh-TW" dirty="0" smtClean="0">
                  <a:latin typeface="Cambria Math" panose="02040503050406030204" pitchFamily="18" charset="0"/>
                  <a:ea typeface="Cambria Math" panose="02040503050406030204" pitchFamily="18" charset="0"/>
                </a:rPr>
                <a:t>:</a:t>
              </a:r>
              <a:r>
                <a:rPr lang="en-US" altLang="zh-TW" b="1" dirty="0" smtClean="0">
                  <a:latin typeface="Cambria Math" panose="02040503050406030204" pitchFamily="18" charset="0"/>
                  <a:ea typeface="Cambria Math" panose="02040503050406030204" pitchFamily="18" charset="0"/>
                </a:rPr>
                <a:t> </a:t>
              </a:r>
              <a:r>
                <a:rPr lang="en-US" altLang="zh-TW" b="1" dirty="0" err="1" smtClean="0">
                  <a:latin typeface="Cambria Math" panose="02040503050406030204" pitchFamily="18" charset="0"/>
                  <a:ea typeface="Cambria Math" panose="02040503050406030204" pitchFamily="18" charset="0"/>
                </a:rPr>
                <a:t>l</a:t>
              </a:r>
              <a:r>
                <a:rPr lang="en-US" altLang="zh-TW" baseline="-25000" dirty="0" err="1" smtClean="0">
                  <a:latin typeface="Cambria Math" panose="02040503050406030204" pitchFamily="18" charset="0"/>
                  <a:ea typeface="Cambria Math" panose="02040503050406030204" pitchFamily="18" charset="0"/>
                </a:rPr>
                <a:t>jk</a:t>
              </a:r>
              <a:r>
                <a:rPr lang="en-US" altLang="zh-TW" b="1" dirty="0" smtClean="0">
                  <a:latin typeface="Cambria Math" panose="02040503050406030204" pitchFamily="18" charset="0"/>
                  <a:ea typeface="Cambria Math" panose="02040503050406030204" pitchFamily="18" charset="0"/>
                </a:rPr>
                <a:t> = </a:t>
              </a:r>
              <a:r>
                <a:rPr lang="en-US" altLang="zh-TW" i="1" dirty="0" smtClean="0">
                  <a:latin typeface="Cambria Math" panose="02040503050406030204" pitchFamily="18" charset="0"/>
                  <a:ea typeface="Cambria Math" panose="02040503050406030204" pitchFamily="18" charset="0"/>
                </a:rPr>
                <a:t>B</a:t>
              </a:r>
              <a:r>
                <a:rPr lang="en-US" altLang="zh-TW" dirty="0" smtClean="0">
                  <a:latin typeface="Cambria Math" panose="02040503050406030204" pitchFamily="18" charset="0"/>
                  <a:ea typeface="Cambria Math" panose="02040503050406030204" pitchFamily="18" charset="0"/>
                </a:rPr>
                <a:t>(</a:t>
              </a:r>
              <a:r>
                <a:rPr lang="en-US" altLang="zh-TW" dirty="0" err="1" smtClean="0">
                  <a:latin typeface="Cambria Math" panose="02040503050406030204" pitchFamily="18" charset="0"/>
                  <a:ea typeface="Cambria Math" panose="02040503050406030204" pitchFamily="18" charset="0"/>
                </a:rPr>
                <a:t>f</a:t>
              </a:r>
              <a:r>
                <a:rPr lang="en-US" altLang="zh-TW" baseline="-25000" dirty="0" err="1" smtClean="0">
                  <a:latin typeface="Cambria Math" panose="02040503050406030204" pitchFamily="18" charset="0"/>
                  <a:ea typeface="Cambria Math" panose="02040503050406030204" pitchFamily="18" charset="0"/>
                </a:rPr>
                <a:t>j</a:t>
              </a:r>
              <a:r>
                <a:rPr lang="en-US" altLang="zh-TW" dirty="0" smtClean="0">
                  <a:latin typeface="Cambria Math" panose="02040503050406030204" pitchFamily="18" charset="0"/>
                  <a:ea typeface="Cambria Math" panose="02040503050406030204" pitchFamily="18" charset="0"/>
                </a:rPr>
                <a:t>, </a:t>
              </a:r>
              <a:r>
                <a:rPr lang="en-US" altLang="zh-TW" dirty="0" err="1" smtClean="0">
                  <a:latin typeface="Cambria Math" panose="02040503050406030204" pitchFamily="18" charset="0"/>
                  <a:ea typeface="Cambria Math" panose="02040503050406030204" pitchFamily="18" charset="0"/>
                </a:rPr>
                <a:t>r</a:t>
              </a:r>
              <a:r>
                <a:rPr lang="en-US" altLang="zh-TW" baseline="-25000" dirty="0" err="1" smtClean="0">
                  <a:latin typeface="Cambria Math" panose="02040503050406030204" pitchFamily="18" charset="0"/>
                  <a:ea typeface="Cambria Math" panose="02040503050406030204" pitchFamily="18" charset="0"/>
                </a:rPr>
                <a:t>j</a:t>
              </a:r>
              <a:r>
                <a:rPr lang="en-US" altLang="zh-TW" dirty="0" smtClean="0">
                  <a:latin typeface="Cambria Math" panose="02040503050406030204" pitchFamily="18" charset="0"/>
                  <a:ea typeface="Cambria Math" panose="02040503050406030204" pitchFamily="18" charset="0"/>
                </a:rPr>
                <a:t>) - </a:t>
              </a:r>
              <a:r>
                <a:rPr lang="en-US" altLang="zh-TW" i="1" dirty="0" smtClean="0">
                  <a:latin typeface="Cambria Math" panose="02040503050406030204" pitchFamily="18" charset="0"/>
                  <a:ea typeface="Cambria Math" panose="02040503050406030204" pitchFamily="18" charset="0"/>
                </a:rPr>
                <a:t>B</a:t>
              </a:r>
              <a:r>
                <a:rPr lang="en-US" altLang="zh-TW" dirty="0" smtClean="0">
                  <a:latin typeface="Cambria Math" panose="02040503050406030204" pitchFamily="18" charset="0"/>
                  <a:ea typeface="Cambria Math" panose="02040503050406030204" pitchFamily="18" charset="0"/>
                </a:rPr>
                <a:t>(</a:t>
              </a:r>
              <a:r>
                <a:rPr lang="en-US" altLang="zh-TW" dirty="0" err="1" smtClean="0">
                  <a:latin typeface="Cambria Math" panose="02040503050406030204" pitchFamily="18" charset="0"/>
                  <a:ea typeface="Cambria Math" panose="02040503050406030204" pitchFamily="18" charset="0"/>
                </a:rPr>
                <a:t>f</a:t>
              </a:r>
              <a:r>
                <a:rPr lang="en-US" altLang="zh-TW" baseline="-25000" dirty="0" err="1" smtClean="0">
                  <a:latin typeface="Cambria Math" panose="02040503050406030204" pitchFamily="18" charset="0"/>
                  <a:ea typeface="Cambria Math" panose="02040503050406030204" pitchFamily="18" charset="0"/>
                </a:rPr>
                <a:t>k</a:t>
              </a:r>
              <a:r>
                <a:rPr lang="en-US" altLang="zh-TW" dirty="0" smtClean="0">
                  <a:latin typeface="Cambria Math" panose="02040503050406030204" pitchFamily="18" charset="0"/>
                  <a:ea typeface="Cambria Math" panose="02040503050406030204" pitchFamily="18" charset="0"/>
                </a:rPr>
                <a:t>, </a:t>
              </a:r>
              <a:r>
                <a:rPr lang="en-US" altLang="zh-TW" dirty="0" err="1" smtClean="0">
                  <a:latin typeface="Cambria Math" panose="02040503050406030204" pitchFamily="18" charset="0"/>
                  <a:ea typeface="Cambria Math" panose="02040503050406030204" pitchFamily="18" charset="0"/>
                </a:rPr>
                <a:t>r</a:t>
              </a:r>
              <a:r>
                <a:rPr lang="en-US" altLang="zh-TW" baseline="-25000" dirty="0" err="1" smtClean="0">
                  <a:latin typeface="Cambria Math" panose="02040503050406030204" pitchFamily="18" charset="0"/>
                  <a:ea typeface="Cambria Math" panose="02040503050406030204" pitchFamily="18" charset="0"/>
                </a:rPr>
                <a:t>k</a:t>
              </a:r>
              <a:r>
                <a:rPr lang="en-US" altLang="zh-TW" dirty="0" smtClean="0">
                  <a:latin typeface="Cambria Math" panose="02040503050406030204" pitchFamily="18" charset="0"/>
                  <a:ea typeface="Cambria Math" panose="02040503050406030204" pitchFamily="18" charset="0"/>
                </a:rPr>
                <a:t>) </a:t>
              </a:r>
            </a:p>
          </p:txBody>
        </p:sp>
        <p:sp>
          <p:nvSpPr>
            <p:cNvPr id="12" name="矩形 11"/>
            <p:cNvSpPr/>
            <p:nvPr/>
          </p:nvSpPr>
          <p:spPr>
            <a:xfrm>
              <a:off x="6345663" y="6217107"/>
              <a:ext cx="2427449" cy="646331"/>
            </a:xfrm>
            <a:prstGeom prst="rect">
              <a:avLst/>
            </a:prstGeom>
          </p:spPr>
          <p:txBody>
            <a:bodyPr wrap="square">
              <a:spAutoFit/>
            </a:bodyPr>
            <a:lstStyle/>
            <a:p>
              <a:r>
                <a:rPr lang="en-US" altLang="zh-TW" b="1" dirty="0">
                  <a:latin typeface="Cambria Math" panose="02040503050406030204" pitchFamily="18" charset="0"/>
                  <a:ea typeface="Cambria Math" panose="02040503050406030204" pitchFamily="18" charset="0"/>
                </a:rPr>
                <a:t>p</a:t>
              </a:r>
              <a:r>
                <a:rPr lang="en-US" altLang="zh-TW" dirty="0">
                  <a:latin typeface="Cambria Math" panose="02040503050406030204" pitchFamily="18" charset="0"/>
                  <a:ea typeface="Cambria Math" panose="02040503050406030204" pitchFamily="18" charset="0"/>
                </a:rPr>
                <a:t> : point</a:t>
              </a:r>
              <a:endParaRPr lang="en-US" altLang="zh-TW" b="1" dirty="0">
                <a:latin typeface="Cambria Math" panose="02040503050406030204" pitchFamily="18" charset="0"/>
                <a:ea typeface="Cambria Math" panose="02040503050406030204" pitchFamily="18" charset="0"/>
              </a:endParaRPr>
            </a:p>
            <a:p>
              <a:r>
                <a:rPr lang="en-US" altLang="zh-TW" b="1" dirty="0">
                  <a:latin typeface="Cambria Math" panose="02040503050406030204" pitchFamily="18" charset="0"/>
                  <a:ea typeface="Cambria Math" panose="02040503050406030204" pitchFamily="18" charset="0"/>
                </a:rPr>
                <a:t>f</a:t>
              </a:r>
              <a:r>
                <a:rPr lang="en-US" altLang="zh-TW" dirty="0">
                  <a:latin typeface="Cambria Math" panose="02040503050406030204" pitchFamily="18" charset="0"/>
                  <a:ea typeface="Cambria Math" panose="02040503050406030204" pitchFamily="18" charset="0"/>
                </a:rPr>
                <a:t>  : triangle (v</a:t>
              </a:r>
              <a:r>
                <a:rPr lang="en-US" altLang="zh-TW" baseline="-25000" dirty="0">
                  <a:latin typeface="Cambria Math" panose="02040503050406030204" pitchFamily="18" charset="0"/>
                  <a:ea typeface="Cambria Math" panose="02040503050406030204" pitchFamily="18" charset="0"/>
                </a:rPr>
                <a:t>1</a:t>
              </a:r>
              <a:r>
                <a:rPr lang="en-US" altLang="zh-TW" dirty="0">
                  <a:latin typeface="Cambria Math" panose="02040503050406030204" pitchFamily="18" charset="0"/>
                  <a:ea typeface="Cambria Math" panose="02040503050406030204" pitchFamily="18" charset="0"/>
                </a:rPr>
                <a:t>, v</a:t>
              </a:r>
              <a:r>
                <a:rPr lang="en-US" altLang="zh-TW" baseline="-25000" dirty="0">
                  <a:latin typeface="Cambria Math" panose="02040503050406030204" pitchFamily="18" charset="0"/>
                  <a:ea typeface="Cambria Math" panose="02040503050406030204" pitchFamily="18" charset="0"/>
                </a:rPr>
                <a:t>2</a:t>
              </a:r>
              <a:r>
                <a:rPr lang="en-US" altLang="zh-TW" dirty="0">
                  <a:latin typeface="Cambria Math" panose="02040503050406030204" pitchFamily="18" charset="0"/>
                  <a:ea typeface="Cambria Math" panose="02040503050406030204" pitchFamily="18" charset="0"/>
                </a:rPr>
                <a:t>, v</a:t>
              </a:r>
              <a:r>
                <a:rPr lang="en-US" altLang="zh-TW" baseline="-25000" dirty="0">
                  <a:latin typeface="Cambria Math" panose="02040503050406030204" pitchFamily="18" charset="0"/>
                  <a:ea typeface="Cambria Math" panose="02040503050406030204" pitchFamily="18" charset="0"/>
                </a:rPr>
                <a:t>3</a:t>
              </a:r>
              <a:r>
                <a:rPr lang="en-US" altLang="zh-TW" dirty="0">
                  <a:latin typeface="Cambria Math" panose="02040503050406030204" pitchFamily="18" charset="0"/>
                  <a:ea typeface="Cambria Math" panose="02040503050406030204" pitchFamily="18" charset="0"/>
                </a:rPr>
                <a:t>)</a:t>
              </a:r>
            </a:p>
          </p:txBody>
        </p:sp>
      </p:grpSp>
    </p:spTree>
    <p:extLst>
      <p:ext uri="{BB962C8B-B14F-4D97-AF65-F5344CB8AC3E}">
        <p14:creationId xmlns:p14="http://schemas.microsoft.com/office/powerpoint/2010/main" val="255469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矩形 6"/>
          <p:cNvSpPr/>
          <p:nvPr/>
        </p:nvSpPr>
        <p:spPr>
          <a:xfrm>
            <a:off x="6340889" y="6153374"/>
            <a:ext cx="2803111" cy="704626"/>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5" name="Video_Style">
            <a:hlinkClick r:id="" action="ppaction://media"/>
          </p:cNvPr>
          <p:cNvPicPr>
            <a:picLocks noChangeAspect="1"/>
          </p:cNvPicPr>
          <p:nvPr>
            <a:videoFile r:link="rId1"/>
            <p:extLst>
              <p:ext uri="{DAA4B4D4-6D71-4841-9C94-3DE7FCFB9230}">
                <p14:media xmlns:p14="http://schemas.microsoft.com/office/powerpoint/2010/main" r:embed="rId2">
                  <p14:trim st="92426" end="57512.9"/>
                  <p14:bmkLst>
                    <p14:bmk name="書籤 1" time="153793.1135"/>
                  </p14:bmkLst>
                </p14:media>
              </p:ext>
            </p:extLst>
          </p:nvPr>
        </p:nvPicPr>
        <p:blipFill rotWithShape="1">
          <a:blip r:embed="rId5"/>
          <a:srcRect l="5562" r="5745"/>
          <a:stretch/>
        </p:blipFill>
        <p:spPr>
          <a:xfrm>
            <a:off x="0" y="231492"/>
            <a:ext cx="9144862" cy="6443631"/>
          </a:xfrm>
          <a:prstGeom prst="rect">
            <a:avLst/>
          </a:prstGeom>
        </p:spPr>
      </p:pic>
    </p:spTree>
    <p:extLst>
      <p:ext uri="{BB962C8B-B14F-4D97-AF65-F5344CB8AC3E}">
        <p14:creationId xmlns:p14="http://schemas.microsoft.com/office/powerpoint/2010/main" val="10091020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906" y="-5606"/>
            <a:ext cx="2734573" cy="1325563"/>
          </a:xfrm>
        </p:spPr>
        <p:txBody>
          <a:bodyPr/>
          <a:lstStyle/>
          <a:p>
            <a:r>
              <a:rPr lang="en-US" altLang="zh-TW" dirty="0" smtClean="0"/>
              <a:t>Results</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22</a:t>
            </a:fld>
            <a:endParaRPr lang="zh-TW" altLang="en-US" dirty="0"/>
          </a:p>
        </p:txBody>
      </p:sp>
      <p:grpSp>
        <p:nvGrpSpPr>
          <p:cNvPr id="14" name="群組 13"/>
          <p:cNvGrpSpPr/>
          <p:nvPr/>
        </p:nvGrpSpPr>
        <p:grpSpPr>
          <a:xfrm>
            <a:off x="4868100" y="109765"/>
            <a:ext cx="4207598" cy="3438782"/>
            <a:chOff x="1143000" y="764704"/>
            <a:chExt cx="6141991" cy="4918238"/>
          </a:xfrm>
        </p:grpSpPr>
        <p:sp>
          <p:nvSpPr>
            <p:cNvPr id="5" name="手繪多邊形 4"/>
            <p:cNvSpPr/>
            <p:nvPr/>
          </p:nvSpPr>
          <p:spPr>
            <a:xfrm>
              <a:off x="1475656" y="2348880"/>
              <a:ext cx="5809335" cy="3334062"/>
            </a:xfrm>
            <a:custGeom>
              <a:avLst/>
              <a:gdLst>
                <a:gd name="connsiteX0" fmla="*/ 2908243 w 5499313"/>
                <a:gd name="connsiteY0" fmla="*/ 3148367 h 3156136"/>
                <a:gd name="connsiteX1" fmla="*/ 3267907 w 5499313"/>
                <a:gd name="connsiteY1" fmla="*/ 3123983 h 3156136"/>
                <a:gd name="connsiteX2" fmla="*/ 3621475 w 5499313"/>
                <a:gd name="connsiteY2" fmla="*/ 3050831 h 3156136"/>
                <a:gd name="connsiteX3" fmla="*/ 4096963 w 5499313"/>
                <a:gd name="connsiteY3" fmla="*/ 2928911 h 3156136"/>
                <a:gd name="connsiteX4" fmla="*/ 4505395 w 5499313"/>
                <a:gd name="connsiteY4" fmla="*/ 2782607 h 3156136"/>
                <a:gd name="connsiteX5" fmla="*/ 4919923 w 5499313"/>
                <a:gd name="connsiteY5" fmla="*/ 2581439 h 3156136"/>
                <a:gd name="connsiteX6" fmla="*/ 5230819 w 5499313"/>
                <a:gd name="connsiteY6" fmla="*/ 2343695 h 3156136"/>
                <a:gd name="connsiteX7" fmla="*/ 5407603 w 5499313"/>
                <a:gd name="connsiteY7" fmla="*/ 1947455 h 3156136"/>
                <a:gd name="connsiteX8" fmla="*/ 5492947 w 5499313"/>
                <a:gd name="connsiteY8" fmla="*/ 1557311 h 3156136"/>
                <a:gd name="connsiteX9" fmla="*/ 5474659 w 5499313"/>
                <a:gd name="connsiteY9" fmla="*/ 1270799 h 3156136"/>
                <a:gd name="connsiteX10" fmla="*/ 5328355 w 5499313"/>
                <a:gd name="connsiteY10" fmla="*/ 959903 h 3156136"/>
                <a:gd name="connsiteX11" fmla="*/ 5047939 w 5499313"/>
                <a:gd name="connsiteY11" fmla="*/ 642911 h 3156136"/>
                <a:gd name="connsiteX12" fmla="*/ 4578547 w 5499313"/>
                <a:gd name="connsiteY12" fmla="*/ 203999 h 3156136"/>
                <a:gd name="connsiteX13" fmla="*/ 3792163 w 5499313"/>
                <a:gd name="connsiteY13" fmla="*/ 33311 h 3156136"/>
                <a:gd name="connsiteX14" fmla="*/ 3194755 w 5499313"/>
                <a:gd name="connsiteY14" fmla="*/ 2831 h 3156136"/>
                <a:gd name="connsiteX15" fmla="*/ 2524195 w 5499313"/>
                <a:gd name="connsiteY15" fmla="*/ 8927 h 3156136"/>
                <a:gd name="connsiteX16" fmla="*/ 1932883 w 5499313"/>
                <a:gd name="connsiteY16" fmla="*/ 69887 h 3156136"/>
                <a:gd name="connsiteX17" fmla="*/ 1469587 w 5499313"/>
                <a:gd name="connsiteY17" fmla="*/ 124751 h 3156136"/>
                <a:gd name="connsiteX18" fmla="*/ 927043 w 5499313"/>
                <a:gd name="connsiteY18" fmla="*/ 246671 h 3156136"/>
                <a:gd name="connsiteX19" fmla="*/ 347923 w 5499313"/>
                <a:gd name="connsiteY19" fmla="*/ 502703 h 3156136"/>
                <a:gd name="connsiteX20" fmla="*/ 49219 w 5499313"/>
                <a:gd name="connsiteY20" fmla="*/ 862367 h 3156136"/>
                <a:gd name="connsiteX21" fmla="*/ 6547 w 5499313"/>
                <a:gd name="connsiteY21" fmla="*/ 1234223 h 3156136"/>
                <a:gd name="connsiteX22" fmla="*/ 116275 w 5499313"/>
                <a:gd name="connsiteY22" fmla="*/ 1587791 h 3156136"/>
                <a:gd name="connsiteX23" fmla="*/ 463747 w 5499313"/>
                <a:gd name="connsiteY23" fmla="*/ 1929167 h 3156136"/>
                <a:gd name="connsiteX24" fmla="*/ 805123 w 5499313"/>
                <a:gd name="connsiteY24" fmla="*/ 2160815 h 3156136"/>
                <a:gd name="connsiteX25" fmla="*/ 1268419 w 5499313"/>
                <a:gd name="connsiteY25" fmla="*/ 2459519 h 3156136"/>
                <a:gd name="connsiteX26" fmla="*/ 1634179 w 5499313"/>
                <a:gd name="connsiteY26" fmla="*/ 2697263 h 3156136"/>
                <a:gd name="connsiteX27" fmla="*/ 1945075 w 5499313"/>
                <a:gd name="connsiteY27" fmla="*/ 2916719 h 3156136"/>
                <a:gd name="connsiteX28" fmla="*/ 2213299 w 5499313"/>
                <a:gd name="connsiteY28" fmla="*/ 3069119 h 3156136"/>
                <a:gd name="connsiteX29" fmla="*/ 2572963 w 5499313"/>
                <a:gd name="connsiteY29" fmla="*/ 3148367 h 3156136"/>
                <a:gd name="connsiteX30" fmla="*/ 2908243 w 5499313"/>
                <a:gd name="connsiteY30" fmla="*/ 3148367 h 315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99313" h="3156136">
                  <a:moveTo>
                    <a:pt x="2908243" y="3148367"/>
                  </a:moveTo>
                  <a:cubicBezTo>
                    <a:pt x="3024067" y="3144303"/>
                    <a:pt x="3149035" y="3140239"/>
                    <a:pt x="3267907" y="3123983"/>
                  </a:cubicBezTo>
                  <a:cubicBezTo>
                    <a:pt x="3386779" y="3107727"/>
                    <a:pt x="3483299" y="3083343"/>
                    <a:pt x="3621475" y="3050831"/>
                  </a:cubicBezTo>
                  <a:cubicBezTo>
                    <a:pt x="3759651" y="3018319"/>
                    <a:pt x="3949643" y="2973615"/>
                    <a:pt x="4096963" y="2928911"/>
                  </a:cubicBezTo>
                  <a:cubicBezTo>
                    <a:pt x="4244283" y="2884207"/>
                    <a:pt x="4368235" y="2840519"/>
                    <a:pt x="4505395" y="2782607"/>
                  </a:cubicBezTo>
                  <a:cubicBezTo>
                    <a:pt x="4642555" y="2724695"/>
                    <a:pt x="4799019" y="2654591"/>
                    <a:pt x="4919923" y="2581439"/>
                  </a:cubicBezTo>
                  <a:cubicBezTo>
                    <a:pt x="5040827" y="2508287"/>
                    <a:pt x="5149539" y="2449359"/>
                    <a:pt x="5230819" y="2343695"/>
                  </a:cubicBezTo>
                  <a:cubicBezTo>
                    <a:pt x="5312099" y="2238031"/>
                    <a:pt x="5363915" y="2078519"/>
                    <a:pt x="5407603" y="1947455"/>
                  </a:cubicBezTo>
                  <a:cubicBezTo>
                    <a:pt x="5451291" y="1816391"/>
                    <a:pt x="5481771" y="1670087"/>
                    <a:pt x="5492947" y="1557311"/>
                  </a:cubicBezTo>
                  <a:cubicBezTo>
                    <a:pt x="5504123" y="1444535"/>
                    <a:pt x="5502091" y="1370367"/>
                    <a:pt x="5474659" y="1270799"/>
                  </a:cubicBezTo>
                  <a:cubicBezTo>
                    <a:pt x="5447227" y="1171231"/>
                    <a:pt x="5399475" y="1064551"/>
                    <a:pt x="5328355" y="959903"/>
                  </a:cubicBezTo>
                  <a:cubicBezTo>
                    <a:pt x="5257235" y="855255"/>
                    <a:pt x="5172907" y="768895"/>
                    <a:pt x="5047939" y="642911"/>
                  </a:cubicBezTo>
                  <a:cubicBezTo>
                    <a:pt x="4922971" y="516927"/>
                    <a:pt x="4787843" y="305599"/>
                    <a:pt x="4578547" y="203999"/>
                  </a:cubicBezTo>
                  <a:cubicBezTo>
                    <a:pt x="4369251" y="102399"/>
                    <a:pt x="4022795" y="66839"/>
                    <a:pt x="3792163" y="33311"/>
                  </a:cubicBezTo>
                  <a:cubicBezTo>
                    <a:pt x="3561531" y="-217"/>
                    <a:pt x="3406083" y="6895"/>
                    <a:pt x="3194755" y="2831"/>
                  </a:cubicBezTo>
                  <a:cubicBezTo>
                    <a:pt x="2983427" y="-1233"/>
                    <a:pt x="2734507" y="-2249"/>
                    <a:pt x="2524195" y="8927"/>
                  </a:cubicBezTo>
                  <a:cubicBezTo>
                    <a:pt x="2313883" y="20103"/>
                    <a:pt x="1932883" y="69887"/>
                    <a:pt x="1932883" y="69887"/>
                  </a:cubicBezTo>
                  <a:cubicBezTo>
                    <a:pt x="1757115" y="89191"/>
                    <a:pt x="1637227" y="95287"/>
                    <a:pt x="1469587" y="124751"/>
                  </a:cubicBezTo>
                  <a:cubicBezTo>
                    <a:pt x="1301947" y="154215"/>
                    <a:pt x="1113987" y="183679"/>
                    <a:pt x="927043" y="246671"/>
                  </a:cubicBezTo>
                  <a:cubicBezTo>
                    <a:pt x="740099" y="309663"/>
                    <a:pt x="494227" y="400087"/>
                    <a:pt x="347923" y="502703"/>
                  </a:cubicBezTo>
                  <a:cubicBezTo>
                    <a:pt x="201619" y="605319"/>
                    <a:pt x="106115" y="740447"/>
                    <a:pt x="49219" y="862367"/>
                  </a:cubicBezTo>
                  <a:cubicBezTo>
                    <a:pt x="-7677" y="984287"/>
                    <a:pt x="-4629" y="1113319"/>
                    <a:pt x="6547" y="1234223"/>
                  </a:cubicBezTo>
                  <a:cubicBezTo>
                    <a:pt x="17723" y="1355127"/>
                    <a:pt x="40075" y="1471967"/>
                    <a:pt x="116275" y="1587791"/>
                  </a:cubicBezTo>
                  <a:cubicBezTo>
                    <a:pt x="192475" y="1703615"/>
                    <a:pt x="348939" y="1833663"/>
                    <a:pt x="463747" y="1929167"/>
                  </a:cubicBezTo>
                  <a:cubicBezTo>
                    <a:pt x="578555" y="2024671"/>
                    <a:pt x="671011" y="2072423"/>
                    <a:pt x="805123" y="2160815"/>
                  </a:cubicBezTo>
                  <a:cubicBezTo>
                    <a:pt x="939235" y="2249207"/>
                    <a:pt x="1268419" y="2459519"/>
                    <a:pt x="1268419" y="2459519"/>
                  </a:cubicBezTo>
                  <a:cubicBezTo>
                    <a:pt x="1406595" y="2548927"/>
                    <a:pt x="1521403" y="2621063"/>
                    <a:pt x="1634179" y="2697263"/>
                  </a:cubicBezTo>
                  <a:cubicBezTo>
                    <a:pt x="1746955" y="2773463"/>
                    <a:pt x="1848555" y="2854743"/>
                    <a:pt x="1945075" y="2916719"/>
                  </a:cubicBezTo>
                  <a:cubicBezTo>
                    <a:pt x="2041595" y="2978695"/>
                    <a:pt x="2108651" y="3030511"/>
                    <a:pt x="2213299" y="3069119"/>
                  </a:cubicBezTo>
                  <a:cubicBezTo>
                    <a:pt x="2317947" y="3107727"/>
                    <a:pt x="2455107" y="3133127"/>
                    <a:pt x="2572963" y="3148367"/>
                  </a:cubicBezTo>
                  <a:cubicBezTo>
                    <a:pt x="2690819" y="3163607"/>
                    <a:pt x="2792419" y="3152431"/>
                    <a:pt x="2908243" y="3148367"/>
                  </a:cubicBezTo>
                  <a:close/>
                </a:path>
              </a:pathLst>
            </a:custGeom>
            <a:solidFill>
              <a:schemeClr val="accent5">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 name="手繪多邊形 5"/>
            <p:cNvSpPr/>
            <p:nvPr/>
          </p:nvSpPr>
          <p:spPr>
            <a:xfrm>
              <a:off x="1633277" y="2441665"/>
              <a:ext cx="5499313" cy="3156136"/>
            </a:xfrm>
            <a:custGeom>
              <a:avLst/>
              <a:gdLst>
                <a:gd name="connsiteX0" fmla="*/ 2908243 w 5499313"/>
                <a:gd name="connsiteY0" fmla="*/ 3148367 h 3156136"/>
                <a:gd name="connsiteX1" fmla="*/ 3267907 w 5499313"/>
                <a:gd name="connsiteY1" fmla="*/ 3123983 h 3156136"/>
                <a:gd name="connsiteX2" fmla="*/ 3621475 w 5499313"/>
                <a:gd name="connsiteY2" fmla="*/ 3050831 h 3156136"/>
                <a:gd name="connsiteX3" fmla="*/ 4096963 w 5499313"/>
                <a:gd name="connsiteY3" fmla="*/ 2928911 h 3156136"/>
                <a:gd name="connsiteX4" fmla="*/ 4505395 w 5499313"/>
                <a:gd name="connsiteY4" fmla="*/ 2782607 h 3156136"/>
                <a:gd name="connsiteX5" fmla="*/ 4919923 w 5499313"/>
                <a:gd name="connsiteY5" fmla="*/ 2581439 h 3156136"/>
                <a:gd name="connsiteX6" fmla="*/ 5230819 w 5499313"/>
                <a:gd name="connsiteY6" fmla="*/ 2343695 h 3156136"/>
                <a:gd name="connsiteX7" fmla="*/ 5407603 w 5499313"/>
                <a:gd name="connsiteY7" fmla="*/ 1947455 h 3156136"/>
                <a:gd name="connsiteX8" fmla="*/ 5492947 w 5499313"/>
                <a:gd name="connsiteY8" fmla="*/ 1557311 h 3156136"/>
                <a:gd name="connsiteX9" fmla="*/ 5474659 w 5499313"/>
                <a:gd name="connsiteY9" fmla="*/ 1270799 h 3156136"/>
                <a:gd name="connsiteX10" fmla="*/ 5328355 w 5499313"/>
                <a:gd name="connsiteY10" fmla="*/ 959903 h 3156136"/>
                <a:gd name="connsiteX11" fmla="*/ 5047939 w 5499313"/>
                <a:gd name="connsiteY11" fmla="*/ 642911 h 3156136"/>
                <a:gd name="connsiteX12" fmla="*/ 4578547 w 5499313"/>
                <a:gd name="connsiteY12" fmla="*/ 203999 h 3156136"/>
                <a:gd name="connsiteX13" fmla="*/ 3792163 w 5499313"/>
                <a:gd name="connsiteY13" fmla="*/ 33311 h 3156136"/>
                <a:gd name="connsiteX14" fmla="*/ 3194755 w 5499313"/>
                <a:gd name="connsiteY14" fmla="*/ 2831 h 3156136"/>
                <a:gd name="connsiteX15" fmla="*/ 2524195 w 5499313"/>
                <a:gd name="connsiteY15" fmla="*/ 8927 h 3156136"/>
                <a:gd name="connsiteX16" fmla="*/ 1932883 w 5499313"/>
                <a:gd name="connsiteY16" fmla="*/ 69887 h 3156136"/>
                <a:gd name="connsiteX17" fmla="*/ 1469587 w 5499313"/>
                <a:gd name="connsiteY17" fmla="*/ 124751 h 3156136"/>
                <a:gd name="connsiteX18" fmla="*/ 927043 w 5499313"/>
                <a:gd name="connsiteY18" fmla="*/ 246671 h 3156136"/>
                <a:gd name="connsiteX19" fmla="*/ 347923 w 5499313"/>
                <a:gd name="connsiteY19" fmla="*/ 502703 h 3156136"/>
                <a:gd name="connsiteX20" fmla="*/ 49219 w 5499313"/>
                <a:gd name="connsiteY20" fmla="*/ 862367 h 3156136"/>
                <a:gd name="connsiteX21" fmla="*/ 6547 w 5499313"/>
                <a:gd name="connsiteY21" fmla="*/ 1234223 h 3156136"/>
                <a:gd name="connsiteX22" fmla="*/ 116275 w 5499313"/>
                <a:gd name="connsiteY22" fmla="*/ 1587791 h 3156136"/>
                <a:gd name="connsiteX23" fmla="*/ 463747 w 5499313"/>
                <a:gd name="connsiteY23" fmla="*/ 1929167 h 3156136"/>
                <a:gd name="connsiteX24" fmla="*/ 805123 w 5499313"/>
                <a:gd name="connsiteY24" fmla="*/ 2160815 h 3156136"/>
                <a:gd name="connsiteX25" fmla="*/ 1268419 w 5499313"/>
                <a:gd name="connsiteY25" fmla="*/ 2459519 h 3156136"/>
                <a:gd name="connsiteX26" fmla="*/ 1634179 w 5499313"/>
                <a:gd name="connsiteY26" fmla="*/ 2697263 h 3156136"/>
                <a:gd name="connsiteX27" fmla="*/ 1945075 w 5499313"/>
                <a:gd name="connsiteY27" fmla="*/ 2916719 h 3156136"/>
                <a:gd name="connsiteX28" fmla="*/ 2213299 w 5499313"/>
                <a:gd name="connsiteY28" fmla="*/ 3069119 h 3156136"/>
                <a:gd name="connsiteX29" fmla="*/ 2572963 w 5499313"/>
                <a:gd name="connsiteY29" fmla="*/ 3148367 h 3156136"/>
                <a:gd name="connsiteX30" fmla="*/ 2908243 w 5499313"/>
                <a:gd name="connsiteY30" fmla="*/ 3148367 h 315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99313" h="3156136">
                  <a:moveTo>
                    <a:pt x="2908243" y="3148367"/>
                  </a:moveTo>
                  <a:cubicBezTo>
                    <a:pt x="3024067" y="3144303"/>
                    <a:pt x="3149035" y="3140239"/>
                    <a:pt x="3267907" y="3123983"/>
                  </a:cubicBezTo>
                  <a:cubicBezTo>
                    <a:pt x="3386779" y="3107727"/>
                    <a:pt x="3483299" y="3083343"/>
                    <a:pt x="3621475" y="3050831"/>
                  </a:cubicBezTo>
                  <a:cubicBezTo>
                    <a:pt x="3759651" y="3018319"/>
                    <a:pt x="3949643" y="2973615"/>
                    <a:pt x="4096963" y="2928911"/>
                  </a:cubicBezTo>
                  <a:cubicBezTo>
                    <a:pt x="4244283" y="2884207"/>
                    <a:pt x="4368235" y="2840519"/>
                    <a:pt x="4505395" y="2782607"/>
                  </a:cubicBezTo>
                  <a:cubicBezTo>
                    <a:pt x="4642555" y="2724695"/>
                    <a:pt x="4799019" y="2654591"/>
                    <a:pt x="4919923" y="2581439"/>
                  </a:cubicBezTo>
                  <a:cubicBezTo>
                    <a:pt x="5040827" y="2508287"/>
                    <a:pt x="5149539" y="2449359"/>
                    <a:pt x="5230819" y="2343695"/>
                  </a:cubicBezTo>
                  <a:cubicBezTo>
                    <a:pt x="5312099" y="2238031"/>
                    <a:pt x="5363915" y="2078519"/>
                    <a:pt x="5407603" y="1947455"/>
                  </a:cubicBezTo>
                  <a:cubicBezTo>
                    <a:pt x="5451291" y="1816391"/>
                    <a:pt x="5481771" y="1670087"/>
                    <a:pt x="5492947" y="1557311"/>
                  </a:cubicBezTo>
                  <a:cubicBezTo>
                    <a:pt x="5504123" y="1444535"/>
                    <a:pt x="5502091" y="1370367"/>
                    <a:pt x="5474659" y="1270799"/>
                  </a:cubicBezTo>
                  <a:cubicBezTo>
                    <a:pt x="5447227" y="1171231"/>
                    <a:pt x="5399475" y="1064551"/>
                    <a:pt x="5328355" y="959903"/>
                  </a:cubicBezTo>
                  <a:cubicBezTo>
                    <a:pt x="5257235" y="855255"/>
                    <a:pt x="5172907" y="768895"/>
                    <a:pt x="5047939" y="642911"/>
                  </a:cubicBezTo>
                  <a:cubicBezTo>
                    <a:pt x="4922971" y="516927"/>
                    <a:pt x="4787843" y="305599"/>
                    <a:pt x="4578547" y="203999"/>
                  </a:cubicBezTo>
                  <a:cubicBezTo>
                    <a:pt x="4369251" y="102399"/>
                    <a:pt x="4022795" y="66839"/>
                    <a:pt x="3792163" y="33311"/>
                  </a:cubicBezTo>
                  <a:cubicBezTo>
                    <a:pt x="3561531" y="-217"/>
                    <a:pt x="3406083" y="6895"/>
                    <a:pt x="3194755" y="2831"/>
                  </a:cubicBezTo>
                  <a:cubicBezTo>
                    <a:pt x="2983427" y="-1233"/>
                    <a:pt x="2734507" y="-2249"/>
                    <a:pt x="2524195" y="8927"/>
                  </a:cubicBezTo>
                  <a:cubicBezTo>
                    <a:pt x="2313883" y="20103"/>
                    <a:pt x="1932883" y="69887"/>
                    <a:pt x="1932883" y="69887"/>
                  </a:cubicBezTo>
                  <a:cubicBezTo>
                    <a:pt x="1757115" y="89191"/>
                    <a:pt x="1637227" y="95287"/>
                    <a:pt x="1469587" y="124751"/>
                  </a:cubicBezTo>
                  <a:cubicBezTo>
                    <a:pt x="1301947" y="154215"/>
                    <a:pt x="1113987" y="183679"/>
                    <a:pt x="927043" y="246671"/>
                  </a:cubicBezTo>
                  <a:cubicBezTo>
                    <a:pt x="740099" y="309663"/>
                    <a:pt x="494227" y="400087"/>
                    <a:pt x="347923" y="502703"/>
                  </a:cubicBezTo>
                  <a:cubicBezTo>
                    <a:pt x="201619" y="605319"/>
                    <a:pt x="106115" y="740447"/>
                    <a:pt x="49219" y="862367"/>
                  </a:cubicBezTo>
                  <a:cubicBezTo>
                    <a:pt x="-7677" y="984287"/>
                    <a:pt x="-4629" y="1113319"/>
                    <a:pt x="6547" y="1234223"/>
                  </a:cubicBezTo>
                  <a:cubicBezTo>
                    <a:pt x="17723" y="1355127"/>
                    <a:pt x="40075" y="1471967"/>
                    <a:pt x="116275" y="1587791"/>
                  </a:cubicBezTo>
                  <a:cubicBezTo>
                    <a:pt x="192475" y="1703615"/>
                    <a:pt x="348939" y="1833663"/>
                    <a:pt x="463747" y="1929167"/>
                  </a:cubicBezTo>
                  <a:cubicBezTo>
                    <a:pt x="578555" y="2024671"/>
                    <a:pt x="671011" y="2072423"/>
                    <a:pt x="805123" y="2160815"/>
                  </a:cubicBezTo>
                  <a:cubicBezTo>
                    <a:pt x="939235" y="2249207"/>
                    <a:pt x="1268419" y="2459519"/>
                    <a:pt x="1268419" y="2459519"/>
                  </a:cubicBezTo>
                  <a:cubicBezTo>
                    <a:pt x="1406595" y="2548927"/>
                    <a:pt x="1521403" y="2621063"/>
                    <a:pt x="1634179" y="2697263"/>
                  </a:cubicBezTo>
                  <a:cubicBezTo>
                    <a:pt x="1746955" y="2773463"/>
                    <a:pt x="1848555" y="2854743"/>
                    <a:pt x="1945075" y="2916719"/>
                  </a:cubicBezTo>
                  <a:cubicBezTo>
                    <a:pt x="2041595" y="2978695"/>
                    <a:pt x="2108651" y="3030511"/>
                    <a:pt x="2213299" y="3069119"/>
                  </a:cubicBezTo>
                  <a:cubicBezTo>
                    <a:pt x="2317947" y="3107727"/>
                    <a:pt x="2455107" y="3133127"/>
                    <a:pt x="2572963" y="3148367"/>
                  </a:cubicBezTo>
                  <a:cubicBezTo>
                    <a:pt x="2690819" y="3163607"/>
                    <a:pt x="2792419" y="3152431"/>
                    <a:pt x="2908243" y="3148367"/>
                  </a:cubicBezTo>
                  <a:close/>
                </a:path>
              </a:pathLst>
            </a:custGeom>
            <a:solidFill>
              <a:schemeClr val="accent5">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 name="手繪多邊形 6"/>
            <p:cNvSpPr/>
            <p:nvPr/>
          </p:nvSpPr>
          <p:spPr>
            <a:xfrm>
              <a:off x="1672894" y="2846060"/>
              <a:ext cx="5413145" cy="2712941"/>
            </a:xfrm>
            <a:custGeom>
              <a:avLst/>
              <a:gdLst>
                <a:gd name="connsiteX0" fmla="*/ 1960322 w 5413145"/>
                <a:gd name="connsiteY0" fmla="*/ 2487940 h 2712941"/>
                <a:gd name="connsiteX1" fmla="*/ 2307794 w 5413145"/>
                <a:gd name="connsiteY1" fmla="*/ 2652532 h 2712941"/>
                <a:gd name="connsiteX2" fmla="*/ 2728418 w 5413145"/>
                <a:gd name="connsiteY2" fmla="*/ 2707396 h 2712941"/>
                <a:gd name="connsiteX3" fmla="*/ 3136850 w 5413145"/>
                <a:gd name="connsiteY3" fmla="*/ 2695204 h 2712941"/>
                <a:gd name="connsiteX4" fmla="*/ 3825698 w 5413145"/>
                <a:gd name="connsiteY4" fmla="*/ 2567188 h 2712941"/>
                <a:gd name="connsiteX5" fmla="*/ 4252418 w 5413145"/>
                <a:gd name="connsiteY5" fmla="*/ 2408692 h 2712941"/>
                <a:gd name="connsiteX6" fmla="*/ 4746194 w 5413145"/>
                <a:gd name="connsiteY6" fmla="*/ 2219716 h 2712941"/>
                <a:gd name="connsiteX7" fmla="*/ 5124146 w 5413145"/>
                <a:gd name="connsiteY7" fmla="*/ 1933204 h 2712941"/>
                <a:gd name="connsiteX8" fmla="*/ 5307026 w 5413145"/>
                <a:gd name="connsiteY8" fmla="*/ 1597924 h 2712941"/>
                <a:gd name="connsiteX9" fmla="*/ 5404562 w 5413145"/>
                <a:gd name="connsiteY9" fmla="*/ 1219972 h 2712941"/>
                <a:gd name="connsiteX10" fmla="*/ 5392370 w 5413145"/>
                <a:gd name="connsiteY10" fmla="*/ 915172 h 2712941"/>
                <a:gd name="connsiteX11" fmla="*/ 5264354 w 5413145"/>
                <a:gd name="connsiteY11" fmla="*/ 683524 h 2712941"/>
                <a:gd name="connsiteX12" fmla="*/ 4788866 w 5413145"/>
                <a:gd name="connsiteY12" fmla="*/ 439684 h 2712941"/>
                <a:gd name="connsiteX13" fmla="*/ 4039058 w 5413145"/>
                <a:gd name="connsiteY13" fmla="*/ 470164 h 2712941"/>
                <a:gd name="connsiteX14" fmla="*/ 3344114 w 5413145"/>
                <a:gd name="connsiteY14" fmla="*/ 616468 h 2712941"/>
                <a:gd name="connsiteX15" fmla="*/ 2283410 w 5413145"/>
                <a:gd name="connsiteY15" fmla="*/ 671332 h 2712941"/>
                <a:gd name="connsiteX16" fmla="*/ 1600658 w 5413145"/>
                <a:gd name="connsiteY16" fmla="*/ 445780 h 2712941"/>
                <a:gd name="connsiteX17" fmla="*/ 1308050 w 5413145"/>
                <a:gd name="connsiteY17" fmla="*/ 49540 h 2712941"/>
                <a:gd name="connsiteX18" fmla="*/ 491186 w 5413145"/>
                <a:gd name="connsiteY18" fmla="*/ 61732 h 2712941"/>
                <a:gd name="connsiteX19" fmla="*/ 27890 w 5413145"/>
                <a:gd name="connsiteY19" fmla="*/ 555508 h 2712941"/>
                <a:gd name="connsiteX20" fmla="*/ 94946 w 5413145"/>
                <a:gd name="connsiteY20" fmla="*/ 1116340 h 2712941"/>
                <a:gd name="connsiteX21" fmla="*/ 448514 w 5413145"/>
                <a:gd name="connsiteY21" fmla="*/ 1488196 h 2712941"/>
                <a:gd name="connsiteX22" fmla="*/ 826466 w 5413145"/>
                <a:gd name="connsiteY22" fmla="*/ 1750324 h 2712941"/>
                <a:gd name="connsiteX23" fmla="*/ 1253186 w 5413145"/>
                <a:gd name="connsiteY23" fmla="*/ 2006356 h 2712941"/>
                <a:gd name="connsiteX24" fmla="*/ 1960322 w 5413145"/>
                <a:gd name="connsiteY24" fmla="*/ 2487940 h 271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13145" h="2712941">
                  <a:moveTo>
                    <a:pt x="1960322" y="2487940"/>
                  </a:moveTo>
                  <a:cubicBezTo>
                    <a:pt x="2136090" y="2595636"/>
                    <a:pt x="2179778" y="2615956"/>
                    <a:pt x="2307794" y="2652532"/>
                  </a:cubicBezTo>
                  <a:cubicBezTo>
                    <a:pt x="2435810" y="2689108"/>
                    <a:pt x="2590242" y="2700284"/>
                    <a:pt x="2728418" y="2707396"/>
                  </a:cubicBezTo>
                  <a:cubicBezTo>
                    <a:pt x="2866594" y="2714508"/>
                    <a:pt x="2953970" y="2718572"/>
                    <a:pt x="3136850" y="2695204"/>
                  </a:cubicBezTo>
                  <a:cubicBezTo>
                    <a:pt x="3319730" y="2671836"/>
                    <a:pt x="3639770" y="2614940"/>
                    <a:pt x="3825698" y="2567188"/>
                  </a:cubicBezTo>
                  <a:cubicBezTo>
                    <a:pt x="4011626" y="2519436"/>
                    <a:pt x="4252418" y="2408692"/>
                    <a:pt x="4252418" y="2408692"/>
                  </a:cubicBezTo>
                  <a:cubicBezTo>
                    <a:pt x="4405834" y="2350780"/>
                    <a:pt x="4600906" y="2298964"/>
                    <a:pt x="4746194" y="2219716"/>
                  </a:cubicBezTo>
                  <a:cubicBezTo>
                    <a:pt x="4891482" y="2140468"/>
                    <a:pt x="5030674" y="2036836"/>
                    <a:pt x="5124146" y="1933204"/>
                  </a:cubicBezTo>
                  <a:cubicBezTo>
                    <a:pt x="5217618" y="1829572"/>
                    <a:pt x="5260290" y="1716796"/>
                    <a:pt x="5307026" y="1597924"/>
                  </a:cubicBezTo>
                  <a:cubicBezTo>
                    <a:pt x="5353762" y="1479052"/>
                    <a:pt x="5390338" y="1333764"/>
                    <a:pt x="5404562" y="1219972"/>
                  </a:cubicBezTo>
                  <a:cubicBezTo>
                    <a:pt x="5418786" y="1106180"/>
                    <a:pt x="5415738" y="1004580"/>
                    <a:pt x="5392370" y="915172"/>
                  </a:cubicBezTo>
                  <a:cubicBezTo>
                    <a:pt x="5369002" y="825764"/>
                    <a:pt x="5364938" y="762772"/>
                    <a:pt x="5264354" y="683524"/>
                  </a:cubicBezTo>
                  <a:cubicBezTo>
                    <a:pt x="5163770" y="604276"/>
                    <a:pt x="4993082" y="475244"/>
                    <a:pt x="4788866" y="439684"/>
                  </a:cubicBezTo>
                  <a:cubicBezTo>
                    <a:pt x="4584650" y="404124"/>
                    <a:pt x="4279850" y="440700"/>
                    <a:pt x="4039058" y="470164"/>
                  </a:cubicBezTo>
                  <a:cubicBezTo>
                    <a:pt x="3798266" y="499628"/>
                    <a:pt x="3636722" y="582940"/>
                    <a:pt x="3344114" y="616468"/>
                  </a:cubicBezTo>
                  <a:cubicBezTo>
                    <a:pt x="3051506" y="649996"/>
                    <a:pt x="2573986" y="699780"/>
                    <a:pt x="2283410" y="671332"/>
                  </a:cubicBezTo>
                  <a:cubicBezTo>
                    <a:pt x="1992834" y="642884"/>
                    <a:pt x="1763218" y="549412"/>
                    <a:pt x="1600658" y="445780"/>
                  </a:cubicBezTo>
                  <a:cubicBezTo>
                    <a:pt x="1438098" y="342148"/>
                    <a:pt x="1492962" y="113548"/>
                    <a:pt x="1308050" y="49540"/>
                  </a:cubicBezTo>
                  <a:cubicBezTo>
                    <a:pt x="1123138" y="-14468"/>
                    <a:pt x="704546" y="-22596"/>
                    <a:pt x="491186" y="61732"/>
                  </a:cubicBezTo>
                  <a:cubicBezTo>
                    <a:pt x="277826" y="146060"/>
                    <a:pt x="93930" y="379740"/>
                    <a:pt x="27890" y="555508"/>
                  </a:cubicBezTo>
                  <a:cubicBezTo>
                    <a:pt x="-38150" y="731276"/>
                    <a:pt x="24842" y="960892"/>
                    <a:pt x="94946" y="1116340"/>
                  </a:cubicBezTo>
                  <a:cubicBezTo>
                    <a:pt x="165050" y="1271788"/>
                    <a:pt x="326594" y="1382532"/>
                    <a:pt x="448514" y="1488196"/>
                  </a:cubicBezTo>
                  <a:cubicBezTo>
                    <a:pt x="570434" y="1593860"/>
                    <a:pt x="692354" y="1663964"/>
                    <a:pt x="826466" y="1750324"/>
                  </a:cubicBezTo>
                  <a:cubicBezTo>
                    <a:pt x="960578" y="1836684"/>
                    <a:pt x="1062178" y="1880372"/>
                    <a:pt x="1253186" y="2006356"/>
                  </a:cubicBezTo>
                  <a:cubicBezTo>
                    <a:pt x="1444194" y="2132340"/>
                    <a:pt x="1784554" y="2380244"/>
                    <a:pt x="1960322" y="2487940"/>
                  </a:cubicBezTo>
                  <a:close/>
                </a:path>
              </a:pathLst>
            </a:cu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8" name="手繪多邊形 7"/>
            <p:cNvSpPr/>
            <p:nvPr/>
          </p:nvSpPr>
          <p:spPr>
            <a:xfrm>
              <a:off x="3568017" y="4242776"/>
              <a:ext cx="3074387" cy="1268287"/>
            </a:xfrm>
            <a:custGeom>
              <a:avLst/>
              <a:gdLst>
                <a:gd name="connsiteX0" fmla="*/ 827199 w 3074387"/>
                <a:gd name="connsiteY0" fmla="*/ 1268008 h 1268287"/>
                <a:gd name="connsiteX1" fmla="*/ 1290495 w 3074387"/>
                <a:gd name="connsiteY1" fmla="*/ 1243624 h 1268287"/>
                <a:gd name="connsiteX2" fmla="*/ 1772079 w 3074387"/>
                <a:gd name="connsiteY2" fmla="*/ 1164376 h 1268287"/>
                <a:gd name="connsiteX3" fmla="*/ 2101263 w 3074387"/>
                <a:gd name="connsiteY3" fmla="*/ 1054648 h 1268287"/>
                <a:gd name="connsiteX4" fmla="*/ 2485311 w 3074387"/>
                <a:gd name="connsiteY4" fmla="*/ 920536 h 1268287"/>
                <a:gd name="connsiteX5" fmla="*/ 2899839 w 3074387"/>
                <a:gd name="connsiteY5" fmla="*/ 731560 h 1268287"/>
                <a:gd name="connsiteX6" fmla="*/ 3064431 w 3074387"/>
                <a:gd name="connsiteY6" fmla="*/ 445048 h 1268287"/>
                <a:gd name="connsiteX7" fmla="*/ 3021759 w 3074387"/>
                <a:gd name="connsiteY7" fmla="*/ 195112 h 1268287"/>
                <a:gd name="connsiteX8" fmla="*/ 2741343 w 3074387"/>
                <a:gd name="connsiteY8" fmla="*/ 42712 h 1268287"/>
                <a:gd name="connsiteX9" fmla="*/ 2308527 w 3074387"/>
                <a:gd name="connsiteY9" fmla="*/ 40 h 1268287"/>
                <a:gd name="connsiteX10" fmla="*/ 1863519 w 3074387"/>
                <a:gd name="connsiteY10" fmla="*/ 36616 h 1268287"/>
                <a:gd name="connsiteX11" fmla="*/ 1424607 w 3074387"/>
                <a:gd name="connsiteY11" fmla="*/ 115864 h 1268287"/>
                <a:gd name="connsiteX12" fmla="*/ 918639 w 3074387"/>
                <a:gd name="connsiteY12" fmla="*/ 286552 h 1268287"/>
                <a:gd name="connsiteX13" fmla="*/ 589455 w 3074387"/>
                <a:gd name="connsiteY13" fmla="*/ 402376 h 1268287"/>
                <a:gd name="connsiteX14" fmla="*/ 315135 w 3074387"/>
                <a:gd name="connsiteY14" fmla="*/ 548680 h 1268287"/>
                <a:gd name="connsiteX15" fmla="*/ 59103 w 3074387"/>
                <a:gd name="connsiteY15" fmla="*/ 737656 h 1268287"/>
                <a:gd name="connsiteX16" fmla="*/ 10335 w 3074387"/>
                <a:gd name="connsiteY16" fmla="*/ 963208 h 1268287"/>
                <a:gd name="connsiteX17" fmla="*/ 211503 w 3074387"/>
                <a:gd name="connsiteY17" fmla="*/ 1121704 h 1268287"/>
                <a:gd name="connsiteX18" fmla="*/ 510207 w 3074387"/>
                <a:gd name="connsiteY18" fmla="*/ 1231432 h 1268287"/>
                <a:gd name="connsiteX19" fmla="*/ 827199 w 3074387"/>
                <a:gd name="connsiteY19" fmla="*/ 1268008 h 1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4387" h="1268287">
                  <a:moveTo>
                    <a:pt x="827199" y="1268008"/>
                  </a:moveTo>
                  <a:cubicBezTo>
                    <a:pt x="957247" y="1270040"/>
                    <a:pt x="1133015" y="1260896"/>
                    <a:pt x="1290495" y="1243624"/>
                  </a:cubicBezTo>
                  <a:cubicBezTo>
                    <a:pt x="1447975" y="1226352"/>
                    <a:pt x="1636951" y="1195872"/>
                    <a:pt x="1772079" y="1164376"/>
                  </a:cubicBezTo>
                  <a:cubicBezTo>
                    <a:pt x="1907207" y="1132880"/>
                    <a:pt x="2101263" y="1054648"/>
                    <a:pt x="2101263" y="1054648"/>
                  </a:cubicBezTo>
                  <a:cubicBezTo>
                    <a:pt x="2220135" y="1014008"/>
                    <a:pt x="2352215" y="974384"/>
                    <a:pt x="2485311" y="920536"/>
                  </a:cubicBezTo>
                  <a:cubicBezTo>
                    <a:pt x="2618407" y="866688"/>
                    <a:pt x="2803319" y="810808"/>
                    <a:pt x="2899839" y="731560"/>
                  </a:cubicBezTo>
                  <a:cubicBezTo>
                    <a:pt x="2996359" y="652312"/>
                    <a:pt x="3044111" y="534456"/>
                    <a:pt x="3064431" y="445048"/>
                  </a:cubicBezTo>
                  <a:cubicBezTo>
                    <a:pt x="3084751" y="355640"/>
                    <a:pt x="3075607" y="262168"/>
                    <a:pt x="3021759" y="195112"/>
                  </a:cubicBezTo>
                  <a:cubicBezTo>
                    <a:pt x="2967911" y="128056"/>
                    <a:pt x="2860215" y="75224"/>
                    <a:pt x="2741343" y="42712"/>
                  </a:cubicBezTo>
                  <a:cubicBezTo>
                    <a:pt x="2622471" y="10200"/>
                    <a:pt x="2454831" y="1056"/>
                    <a:pt x="2308527" y="40"/>
                  </a:cubicBezTo>
                  <a:cubicBezTo>
                    <a:pt x="2162223" y="-976"/>
                    <a:pt x="2010839" y="17312"/>
                    <a:pt x="1863519" y="36616"/>
                  </a:cubicBezTo>
                  <a:cubicBezTo>
                    <a:pt x="1716199" y="55920"/>
                    <a:pt x="1582087" y="74208"/>
                    <a:pt x="1424607" y="115864"/>
                  </a:cubicBezTo>
                  <a:cubicBezTo>
                    <a:pt x="1267127" y="157520"/>
                    <a:pt x="918639" y="286552"/>
                    <a:pt x="918639" y="286552"/>
                  </a:cubicBezTo>
                  <a:cubicBezTo>
                    <a:pt x="779447" y="334304"/>
                    <a:pt x="690039" y="358688"/>
                    <a:pt x="589455" y="402376"/>
                  </a:cubicBezTo>
                  <a:cubicBezTo>
                    <a:pt x="488871" y="446064"/>
                    <a:pt x="403527" y="492800"/>
                    <a:pt x="315135" y="548680"/>
                  </a:cubicBezTo>
                  <a:cubicBezTo>
                    <a:pt x="226743" y="604560"/>
                    <a:pt x="109903" y="668568"/>
                    <a:pt x="59103" y="737656"/>
                  </a:cubicBezTo>
                  <a:cubicBezTo>
                    <a:pt x="8303" y="806744"/>
                    <a:pt x="-15065" y="899200"/>
                    <a:pt x="10335" y="963208"/>
                  </a:cubicBezTo>
                  <a:cubicBezTo>
                    <a:pt x="35735" y="1027216"/>
                    <a:pt x="128191" y="1077000"/>
                    <a:pt x="211503" y="1121704"/>
                  </a:cubicBezTo>
                  <a:cubicBezTo>
                    <a:pt x="294815" y="1166408"/>
                    <a:pt x="402511" y="1204000"/>
                    <a:pt x="510207" y="1231432"/>
                  </a:cubicBezTo>
                  <a:cubicBezTo>
                    <a:pt x="617903" y="1258864"/>
                    <a:pt x="697151" y="1265976"/>
                    <a:pt x="827199" y="1268008"/>
                  </a:cubicBezTo>
                  <a:close/>
                </a:path>
              </a:pathLst>
            </a:cu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 name="手繪多邊形 8"/>
            <p:cNvSpPr/>
            <p:nvPr/>
          </p:nvSpPr>
          <p:spPr>
            <a:xfrm>
              <a:off x="3620328" y="4674773"/>
              <a:ext cx="1717736" cy="806954"/>
            </a:xfrm>
            <a:custGeom>
              <a:avLst/>
              <a:gdLst>
                <a:gd name="connsiteX0" fmla="*/ 518856 w 1717736"/>
                <a:gd name="connsiteY0" fmla="*/ 775051 h 806954"/>
                <a:gd name="connsiteX1" fmla="*/ 884616 w 1717736"/>
                <a:gd name="connsiteY1" fmla="*/ 805531 h 806954"/>
                <a:gd name="connsiteX2" fmla="*/ 1305240 w 1717736"/>
                <a:gd name="connsiteY2" fmla="*/ 750667 h 806954"/>
                <a:gd name="connsiteX3" fmla="*/ 1561272 w 1717736"/>
                <a:gd name="connsiteY3" fmla="*/ 616555 h 806954"/>
                <a:gd name="connsiteX4" fmla="*/ 1689288 w 1717736"/>
                <a:gd name="connsiteY4" fmla="*/ 445867 h 806954"/>
                <a:gd name="connsiteX5" fmla="*/ 1707576 w 1717736"/>
                <a:gd name="connsiteY5" fmla="*/ 262987 h 806954"/>
                <a:gd name="connsiteX6" fmla="*/ 1561272 w 1717736"/>
                <a:gd name="connsiteY6" fmla="*/ 122779 h 806954"/>
                <a:gd name="connsiteX7" fmla="*/ 1189416 w 1717736"/>
                <a:gd name="connsiteY7" fmla="*/ 19147 h 806954"/>
                <a:gd name="connsiteX8" fmla="*/ 878520 w 1717736"/>
                <a:gd name="connsiteY8" fmla="*/ 859 h 806954"/>
                <a:gd name="connsiteX9" fmla="*/ 579816 w 1717736"/>
                <a:gd name="connsiteY9" fmla="*/ 31339 h 806954"/>
                <a:gd name="connsiteX10" fmla="*/ 305496 w 1717736"/>
                <a:gd name="connsiteY10" fmla="*/ 128875 h 806954"/>
                <a:gd name="connsiteX11" fmla="*/ 79944 w 1717736"/>
                <a:gd name="connsiteY11" fmla="*/ 293467 h 806954"/>
                <a:gd name="connsiteX12" fmla="*/ 696 w 1717736"/>
                <a:gd name="connsiteY12" fmla="*/ 470251 h 806954"/>
                <a:gd name="connsiteX13" fmla="*/ 116520 w 1717736"/>
                <a:gd name="connsiteY13" fmla="*/ 616555 h 806954"/>
                <a:gd name="connsiteX14" fmla="*/ 518856 w 1717736"/>
                <a:gd name="connsiteY14" fmla="*/ 775051 h 80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7736" h="806954">
                  <a:moveTo>
                    <a:pt x="518856" y="775051"/>
                  </a:moveTo>
                  <a:cubicBezTo>
                    <a:pt x="646872" y="806547"/>
                    <a:pt x="753552" y="809595"/>
                    <a:pt x="884616" y="805531"/>
                  </a:cubicBezTo>
                  <a:cubicBezTo>
                    <a:pt x="1015680" y="801467"/>
                    <a:pt x="1192464" y="782163"/>
                    <a:pt x="1305240" y="750667"/>
                  </a:cubicBezTo>
                  <a:cubicBezTo>
                    <a:pt x="1418016" y="719171"/>
                    <a:pt x="1497264" y="667355"/>
                    <a:pt x="1561272" y="616555"/>
                  </a:cubicBezTo>
                  <a:cubicBezTo>
                    <a:pt x="1625280" y="565755"/>
                    <a:pt x="1664904" y="504795"/>
                    <a:pt x="1689288" y="445867"/>
                  </a:cubicBezTo>
                  <a:cubicBezTo>
                    <a:pt x="1713672" y="386939"/>
                    <a:pt x="1728912" y="316835"/>
                    <a:pt x="1707576" y="262987"/>
                  </a:cubicBezTo>
                  <a:cubicBezTo>
                    <a:pt x="1686240" y="209139"/>
                    <a:pt x="1647632" y="163419"/>
                    <a:pt x="1561272" y="122779"/>
                  </a:cubicBezTo>
                  <a:cubicBezTo>
                    <a:pt x="1474912" y="82139"/>
                    <a:pt x="1303208" y="39467"/>
                    <a:pt x="1189416" y="19147"/>
                  </a:cubicBezTo>
                  <a:cubicBezTo>
                    <a:pt x="1075624" y="-1173"/>
                    <a:pt x="980120" y="-1173"/>
                    <a:pt x="878520" y="859"/>
                  </a:cubicBezTo>
                  <a:cubicBezTo>
                    <a:pt x="776920" y="2891"/>
                    <a:pt x="675320" y="10003"/>
                    <a:pt x="579816" y="31339"/>
                  </a:cubicBezTo>
                  <a:cubicBezTo>
                    <a:pt x="484312" y="52675"/>
                    <a:pt x="388808" y="85187"/>
                    <a:pt x="305496" y="128875"/>
                  </a:cubicBezTo>
                  <a:cubicBezTo>
                    <a:pt x="222184" y="172563"/>
                    <a:pt x="130744" y="236571"/>
                    <a:pt x="79944" y="293467"/>
                  </a:cubicBezTo>
                  <a:cubicBezTo>
                    <a:pt x="29144" y="350363"/>
                    <a:pt x="-5400" y="416403"/>
                    <a:pt x="696" y="470251"/>
                  </a:cubicBezTo>
                  <a:cubicBezTo>
                    <a:pt x="6792" y="524099"/>
                    <a:pt x="29144" y="566771"/>
                    <a:pt x="116520" y="616555"/>
                  </a:cubicBezTo>
                  <a:cubicBezTo>
                    <a:pt x="203896" y="666339"/>
                    <a:pt x="390840" y="743555"/>
                    <a:pt x="518856" y="775051"/>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p:cNvPicPr>
              <a:picLocks noChangeAspect="1"/>
            </p:cNvPicPr>
            <p:nvPr/>
          </p:nvPicPr>
          <p:blipFill rotWithShape="1">
            <a:blip r:embed="rId3" cstate="print">
              <a:extLst>
                <a:ext uri="{28A0092B-C50C-407E-A947-70E740481C1C}">
                  <a14:useLocalDpi xmlns:a14="http://schemas.microsoft.com/office/drawing/2010/main" val="0"/>
                </a:ext>
              </a:extLst>
            </a:blip>
            <a:srcRect t="11151" r="11151" b="20600"/>
            <a:stretch/>
          </p:blipFill>
          <p:spPr>
            <a:xfrm>
              <a:off x="1143000" y="764704"/>
              <a:ext cx="6093296" cy="4680520"/>
            </a:xfrm>
            <a:prstGeom prst="rect">
              <a:avLst/>
            </a:prstGeom>
            <a:ln>
              <a:noFill/>
            </a:ln>
            <a:effectLst>
              <a:outerShdw blurRad="50800" dist="38100" dir="5400000" algn="t" rotWithShape="0">
                <a:prstClr val="black">
                  <a:alpha val="40000"/>
                </a:prstClr>
              </a:outerShdw>
            </a:effectLst>
          </p:spPr>
        </p:pic>
      </p:grpSp>
      <p:grpSp>
        <p:nvGrpSpPr>
          <p:cNvPr id="22" name="群組 21"/>
          <p:cNvGrpSpPr/>
          <p:nvPr/>
        </p:nvGrpSpPr>
        <p:grpSpPr>
          <a:xfrm>
            <a:off x="10421" y="3862548"/>
            <a:ext cx="9073008" cy="2736304"/>
            <a:chOff x="35496" y="2636912"/>
            <a:chExt cx="9073008" cy="2736304"/>
          </a:xfrm>
        </p:grpSpPr>
        <p:sp>
          <p:nvSpPr>
            <p:cNvPr id="15" name="手繪多邊形 14"/>
            <p:cNvSpPr/>
            <p:nvPr/>
          </p:nvSpPr>
          <p:spPr>
            <a:xfrm>
              <a:off x="80289" y="2926549"/>
              <a:ext cx="9028215" cy="2381824"/>
            </a:xfrm>
            <a:custGeom>
              <a:avLst/>
              <a:gdLst>
                <a:gd name="connsiteX0" fmla="*/ 1116910 w 9028215"/>
                <a:gd name="connsiteY0" fmla="*/ 1621067 h 2381824"/>
                <a:gd name="connsiteX1" fmla="*/ 1452190 w 9028215"/>
                <a:gd name="connsiteY1" fmla="*/ 1834427 h 2381824"/>
                <a:gd name="connsiteX2" fmla="*/ 1708222 w 9028215"/>
                <a:gd name="connsiteY2" fmla="*/ 2139227 h 2381824"/>
                <a:gd name="connsiteX3" fmla="*/ 2104462 w 9028215"/>
                <a:gd name="connsiteY3" fmla="*/ 2328203 h 2381824"/>
                <a:gd name="connsiteX4" fmla="*/ 2750638 w 9028215"/>
                <a:gd name="connsiteY4" fmla="*/ 2279435 h 2381824"/>
                <a:gd name="connsiteX5" fmla="*/ 3585790 w 9028215"/>
                <a:gd name="connsiteY5" fmla="*/ 2303819 h 2381824"/>
                <a:gd name="connsiteX6" fmla="*/ 4585534 w 9028215"/>
                <a:gd name="connsiteY6" fmla="*/ 2340395 h 2381824"/>
                <a:gd name="connsiteX7" fmla="*/ 6548446 w 9028215"/>
                <a:gd name="connsiteY7" fmla="*/ 2376971 h 2381824"/>
                <a:gd name="connsiteX8" fmla="*/ 7304350 w 9028215"/>
                <a:gd name="connsiteY8" fmla="*/ 2224571 h 2381824"/>
                <a:gd name="connsiteX9" fmla="*/ 7999294 w 9028215"/>
                <a:gd name="connsiteY9" fmla="*/ 1968539 h 2381824"/>
                <a:gd name="connsiteX10" fmla="*/ 8694238 w 9028215"/>
                <a:gd name="connsiteY10" fmla="*/ 1590587 h 2381824"/>
                <a:gd name="connsiteX11" fmla="*/ 9023422 w 9028215"/>
                <a:gd name="connsiteY11" fmla="*/ 1194347 h 2381824"/>
                <a:gd name="connsiteX12" fmla="*/ 8852734 w 9028215"/>
                <a:gd name="connsiteY12" fmla="*/ 340907 h 2381824"/>
                <a:gd name="connsiteX13" fmla="*/ 8358958 w 9028215"/>
                <a:gd name="connsiteY13" fmla="*/ 97067 h 2381824"/>
                <a:gd name="connsiteX14" fmla="*/ 6859342 w 9028215"/>
                <a:gd name="connsiteY14" fmla="*/ 11723 h 2381824"/>
                <a:gd name="connsiteX15" fmla="*/ 4475806 w 9028215"/>
                <a:gd name="connsiteY15" fmla="*/ 48299 h 2381824"/>
                <a:gd name="connsiteX16" fmla="*/ 2378782 w 9028215"/>
                <a:gd name="connsiteY16" fmla="*/ 30011 h 2381824"/>
                <a:gd name="connsiteX17" fmla="*/ 1043758 w 9028215"/>
                <a:gd name="connsiteY17" fmla="*/ 48299 h 2381824"/>
                <a:gd name="connsiteX18" fmla="*/ 257374 w 9028215"/>
                <a:gd name="connsiteY18" fmla="*/ 17819 h 2381824"/>
                <a:gd name="connsiteX19" fmla="*/ 1342 w 9028215"/>
                <a:gd name="connsiteY19" fmla="*/ 365291 h 2381824"/>
                <a:gd name="connsiteX20" fmla="*/ 172030 w 9028215"/>
                <a:gd name="connsiteY20" fmla="*/ 785915 h 2381824"/>
                <a:gd name="connsiteX21" fmla="*/ 501214 w 9028215"/>
                <a:gd name="connsiteY21" fmla="*/ 1109003 h 2381824"/>
                <a:gd name="connsiteX22" fmla="*/ 708478 w 9028215"/>
                <a:gd name="connsiteY22" fmla="*/ 1279691 h 2381824"/>
                <a:gd name="connsiteX23" fmla="*/ 1116910 w 9028215"/>
                <a:gd name="connsiteY23" fmla="*/ 1621067 h 238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28215" h="2381824">
                  <a:moveTo>
                    <a:pt x="1116910" y="1621067"/>
                  </a:moveTo>
                  <a:cubicBezTo>
                    <a:pt x="1235274" y="1684567"/>
                    <a:pt x="1353638" y="1748067"/>
                    <a:pt x="1452190" y="1834427"/>
                  </a:cubicBezTo>
                  <a:cubicBezTo>
                    <a:pt x="1550742" y="1920787"/>
                    <a:pt x="1599510" y="2056931"/>
                    <a:pt x="1708222" y="2139227"/>
                  </a:cubicBezTo>
                  <a:cubicBezTo>
                    <a:pt x="1816934" y="2221523"/>
                    <a:pt x="1930726" y="2304835"/>
                    <a:pt x="2104462" y="2328203"/>
                  </a:cubicBezTo>
                  <a:cubicBezTo>
                    <a:pt x="2278198" y="2351571"/>
                    <a:pt x="2503750" y="2283499"/>
                    <a:pt x="2750638" y="2279435"/>
                  </a:cubicBezTo>
                  <a:cubicBezTo>
                    <a:pt x="2997526" y="2275371"/>
                    <a:pt x="3585790" y="2303819"/>
                    <a:pt x="3585790" y="2303819"/>
                  </a:cubicBezTo>
                  <a:lnTo>
                    <a:pt x="4585534" y="2340395"/>
                  </a:lnTo>
                  <a:cubicBezTo>
                    <a:pt x="5079310" y="2352587"/>
                    <a:pt x="6095310" y="2396275"/>
                    <a:pt x="6548446" y="2376971"/>
                  </a:cubicBezTo>
                  <a:cubicBezTo>
                    <a:pt x="7001582" y="2357667"/>
                    <a:pt x="7062542" y="2292643"/>
                    <a:pt x="7304350" y="2224571"/>
                  </a:cubicBezTo>
                  <a:cubicBezTo>
                    <a:pt x="7546158" y="2156499"/>
                    <a:pt x="7767646" y="2074203"/>
                    <a:pt x="7999294" y="1968539"/>
                  </a:cubicBezTo>
                  <a:cubicBezTo>
                    <a:pt x="8230942" y="1862875"/>
                    <a:pt x="8523550" y="1719619"/>
                    <a:pt x="8694238" y="1590587"/>
                  </a:cubicBezTo>
                  <a:cubicBezTo>
                    <a:pt x="8864926" y="1461555"/>
                    <a:pt x="8997006" y="1402627"/>
                    <a:pt x="9023422" y="1194347"/>
                  </a:cubicBezTo>
                  <a:cubicBezTo>
                    <a:pt x="9049838" y="986067"/>
                    <a:pt x="8963478" y="523787"/>
                    <a:pt x="8852734" y="340907"/>
                  </a:cubicBezTo>
                  <a:cubicBezTo>
                    <a:pt x="8741990" y="158027"/>
                    <a:pt x="8691190" y="151931"/>
                    <a:pt x="8358958" y="97067"/>
                  </a:cubicBezTo>
                  <a:cubicBezTo>
                    <a:pt x="8026726" y="42203"/>
                    <a:pt x="6859342" y="11723"/>
                    <a:pt x="6859342" y="11723"/>
                  </a:cubicBezTo>
                  <a:lnTo>
                    <a:pt x="4475806" y="48299"/>
                  </a:lnTo>
                  <a:lnTo>
                    <a:pt x="2378782" y="30011"/>
                  </a:lnTo>
                  <a:cubicBezTo>
                    <a:pt x="1806774" y="30011"/>
                    <a:pt x="1397326" y="50331"/>
                    <a:pt x="1043758" y="48299"/>
                  </a:cubicBezTo>
                  <a:cubicBezTo>
                    <a:pt x="690190" y="46267"/>
                    <a:pt x="431110" y="-35013"/>
                    <a:pt x="257374" y="17819"/>
                  </a:cubicBezTo>
                  <a:cubicBezTo>
                    <a:pt x="83638" y="70651"/>
                    <a:pt x="15566" y="237275"/>
                    <a:pt x="1342" y="365291"/>
                  </a:cubicBezTo>
                  <a:cubicBezTo>
                    <a:pt x="-12882" y="493307"/>
                    <a:pt x="88718" y="661963"/>
                    <a:pt x="172030" y="785915"/>
                  </a:cubicBezTo>
                  <a:cubicBezTo>
                    <a:pt x="255342" y="909867"/>
                    <a:pt x="411806" y="1026707"/>
                    <a:pt x="501214" y="1109003"/>
                  </a:cubicBezTo>
                  <a:cubicBezTo>
                    <a:pt x="590622" y="1191299"/>
                    <a:pt x="708478" y="1279691"/>
                    <a:pt x="708478" y="1279691"/>
                  </a:cubicBezTo>
                  <a:lnTo>
                    <a:pt x="1116910" y="1621067"/>
                  </a:lnTo>
                  <a:close/>
                </a:path>
              </a:pathLst>
            </a:custGeom>
            <a:solidFill>
              <a:schemeClr val="accent5">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6" name="手繪多邊形 15"/>
            <p:cNvSpPr/>
            <p:nvPr/>
          </p:nvSpPr>
          <p:spPr>
            <a:xfrm>
              <a:off x="874871" y="3657593"/>
              <a:ext cx="8171940" cy="1597654"/>
            </a:xfrm>
            <a:custGeom>
              <a:avLst/>
              <a:gdLst>
                <a:gd name="connsiteX0" fmla="*/ 834392 w 8171940"/>
                <a:gd name="connsiteY0" fmla="*/ 1200919 h 1597654"/>
                <a:gd name="connsiteX1" fmla="*/ 1047752 w 8171940"/>
                <a:gd name="connsiteY1" fmla="*/ 1426471 h 1597654"/>
                <a:gd name="connsiteX2" fmla="*/ 1346456 w 8171940"/>
                <a:gd name="connsiteY2" fmla="*/ 1530103 h 1597654"/>
                <a:gd name="connsiteX3" fmla="*/ 2096264 w 8171940"/>
                <a:gd name="connsiteY3" fmla="*/ 1505719 h 1597654"/>
                <a:gd name="connsiteX4" fmla="*/ 3083816 w 8171940"/>
                <a:gd name="connsiteY4" fmla="*/ 1548391 h 1597654"/>
                <a:gd name="connsiteX5" fmla="*/ 4644392 w 8171940"/>
                <a:gd name="connsiteY5" fmla="*/ 1578871 h 1597654"/>
                <a:gd name="connsiteX6" fmla="*/ 6003800 w 8171940"/>
                <a:gd name="connsiteY6" fmla="*/ 1572775 h 1597654"/>
                <a:gd name="connsiteX7" fmla="*/ 6966968 w 8171940"/>
                <a:gd name="connsiteY7" fmla="*/ 1280167 h 1597654"/>
                <a:gd name="connsiteX8" fmla="*/ 7771640 w 8171940"/>
                <a:gd name="connsiteY8" fmla="*/ 883927 h 1597654"/>
                <a:gd name="connsiteX9" fmla="*/ 8149592 w 8171940"/>
                <a:gd name="connsiteY9" fmla="*/ 505975 h 1597654"/>
                <a:gd name="connsiteX10" fmla="*/ 8076440 w 8171940"/>
                <a:gd name="connsiteY10" fmla="*/ 188983 h 1597654"/>
                <a:gd name="connsiteX11" fmla="*/ 7649720 w 8171940"/>
                <a:gd name="connsiteY11" fmla="*/ 7 h 1597654"/>
                <a:gd name="connsiteX12" fmla="*/ 6668264 w 8171940"/>
                <a:gd name="connsiteY12" fmla="*/ 195079 h 1597654"/>
                <a:gd name="connsiteX13" fmla="*/ 5662424 w 8171940"/>
                <a:gd name="connsiteY13" fmla="*/ 188983 h 1597654"/>
                <a:gd name="connsiteX14" fmla="*/ 3534920 w 8171940"/>
                <a:gd name="connsiteY14" fmla="*/ 201175 h 1597654"/>
                <a:gd name="connsiteX15" fmla="*/ 2102360 w 8171940"/>
                <a:gd name="connsiteY15" fmla="*/ 225559 h 1597654"/>
                <a:gd name="connsiteX16" fmla="*/ 980696 w 8171940"/>
                <a:gd name="connsiteY16" fmla="*/ 146311 h 1597654"/>
                <a:gd name="connsiteX17" fmla="*/ 371096 w 8171940"/>
                <a:gd name="connsiteY17" fmla="*/ 128023 h 1597654"/>
                <a:gd name="connsiteX18" fmla="*/ 35816 w 8171940"/>
                <a:gd name="connsiteY18" fmla="*/ 347479 h 1597654"/>
                <a:gd name="connsiteX19" fmla="*/ 48008 w 8171940"/>
                <a:gd name="connsiteY19" fmla="*/ 621799 h 1597654"/>
                <a:gd name="connsiteX20" fmla="*/ 377192 w 8171940"/>
                <a:gd name="connsiteY20" fmla="*/ 877831 h 1597654"/>
                <a:gd name="connsiteX21" fmla="*/ 834392 w 8171940"/>
                <a:gd name="connsiteY21" fmla="*/ 1200919 h 159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71940" h="1597654">
                  <a:moveTo>
                    <a:pt x="834392" y="1200919"/>
                  </a:moveTo>
                  <a:cubicBezTo>
                    <a:pt x="946152" y="1292359"/>
                    <a:pt x="962408" y="1371607"/>
                    <a:pt x="1047752" y="1426471"/>
                  </a:cubicBezTo>
                  <a:cubicBezTo>
                    <a:pt x="1133096" y="1481335"/>
                    <a:pt x="1171704" y="1516895"/>
                    <a:pt x="1346456" y="1530103"/>
                  </a:cubicBezTo>
                  <a:cubicBezTo>
                    <a:pt x="1521208" y="1543311"/>
                    <a:pt x="1806704" y="1502671"/>
                    <a:pt x="2096264" y="1505719"/>
                  </a:cubicBezTo>
                  <a:cubicBezTo>
                    <a:pt x="2385824" y="1508767"/>
                    <a:pt x="3083816" y="1548391"/>
                    <a:pt x="3083816" y="1548391"/>
                  </a:cubicBezTo>
                  <a:lnTo>
                    <a:pt x="4644392" y="1578871"/>
                  </a:lnTo>
                  <a:cubicBezTo>
                    <a:pt x="5131056" y="1582935"/>
                    <a:pt x="5616704" y="1622559"/>
                    <a:pt x="6003800" y="1572775"/>
                  </a:cubicBezTo>
                  <a:cubicBezTo>
                    <a:pt x="6390896" y="1522991"/>
                    <a:pt x="6672328" y="1394975"/>
                    <a:pt x="6966968" y="1280167"/>
                  </a:cubicBezTo>
                  <a:cubicBezTo>
                    <a:pt x="7261608" y="1165359"/>
                    <a:pt x="7574536" y="1012959"/>
                    <a:pt x="7771640" y="883927"/>
                  </a:cubicBezTo>
                  <a:cubicBezTo>
                    <a:pt x="7968744" y="754895"/>
                    <a:pt x="8098792" y="621799"/>
                    <a:pt x="8149592" y="505975"/>
                  </a:cubicBezTo>
                  <a:cubicBezTo>
                    <a:pt x="8200392" y="390151"/>
                    <a:pt x="8159752" y="273311"/>
                    <a:pt x="8076440" y="188983"/>
                  </a:cubicBezTo>
                  <a:cubicBezTo>
                    <a:pt x="7993128" y="104655"/>
                    <a:pt x="7884416" y="-1009"/>
                    <a:pt x="7649720" y="7"/>
                  </a:cubicBezTo>
                  <a:cubicBezTo>
                    <a:pt x="7415024" y="1023"/>
                    <a:pt x="6999480" y="163583"/>
                    <a:pt x="6668264" y="195079"/>
                  </a:cubicBezTo>
                  <a:cubicBezTo>
                    <a:pt x="6337048" y="226575"/>
                    <a:pt x="5662424" y="188983"/>
                    <a:pt x="5662424" y="188983"/>
                  </a:cubicBezTo>
                  <a:lnTo>
                    <a:pt x="3534920" y="201175"/>
                  </a:lnTo>
                  <a:cubicBezTo>
                    <a:pt x="2941576" y="207271"/>
                    <a:pt x="2528064" y="234703"/>
                    <a:pt x="2102360" y="225559"/>
                  </a:cubicBezTo>
                  <a:cubicBezTo>
                    <a:pt x="1676656" y="216415"/>
                    <a:pt x="1269240" y="162567"/>
                    <a:pt x="980696" y="146311"/>
                  </a:cubicBezTo>
                  <a:cubicBezTo>
                    <a:pt x="692152" y="130055"/>
                    <a:pt x="528576" y="94495"/>
                    <a:pt x="371096" y="128023"/>
                  </a:cubicBezTo>
                  <a:cubicBezTo>
                    <a:pt x="213616" y="161551"/>
                    <a:pt x="89664" y="265183"/>
                    <a:pt x="35816" y="347479"/>
                  </a:cubicBezTo>
                  <a:cubicBezTo>
                    <a:pt x="-18032" y="429775"/>
                    <a:pt x="-8888" y="533407"/>
                    <a:pt x="48008" y="621799"/>
                  </a:cubicBezTo>
                  <a:cubicBezTo>
                    <a:pt x="104904" y="710191"/>
                    <a:pt x="250192" y="783343"/>
                    <a:pt x="377192" y="877831"/>
                  </a:cubicBezTo>
                  <a:cubicBezTo>
                    <a:pt x="504192" y="972319"/>
                    <a:pt x="722632" y="1109479"/>
                    <a:pt x="834392" y="1200919"/>
                  </a:cubicBezTo>
                  <a:close/>
                </a:path>
              </a:pathLst>
            </a:custGeom>
            <a:solidFill>
              <a:schemeClr val="accent5">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7" name="手繪多邊形 16"/>
            <p:cNvSpPr/>
            <p:nvPr/>
          </p:nvSpPr>
          <p:spPr>
            <a:xfrm>
              <a:off x="1719741" y="4291430"/>
              <a:ext cx="5605380" cy="910238"/>
            </a:xfrm>
            <a:custGeom>
              <a:avLst/>
              <a:gdLst>
                <a:gd name="connsiteX0" fmla="*/ 1714 w 5605380"/>
                <a:gd name="connsiteY0" fmla="*/ 469546 h 910238"/>
                <a:gd name="connsiteX1" fmla="*/ 62674 w 5605380"/>
                <a:gd name="connsiteY1" fmla="*/ 621946 h 910238"/>
                <a:gd name="connsiteX2" fmla="*/ 251650 w 5605380"/>
                <a:gd name="connsiteY2" fmla="*/ 774346 h 910238"/>
                <a:gd name="connsiteX3" fmla="*/ 568642 w 5605380"/>
                <a:gd name="connsiteY3" fmla="*/ 847498 h 910238"/>
                <a:gd name="connsiteX4" fmla="*/ 995362 w 5605380"/>
                <a:gd name="connsiteY4" fmla="*/ 841402 h 910238"/>
                <a:gd name="connsiteX5" fmla="*/ 1483042 w 5605380"/>
                <a:gd name="connsiteY5" fmla="*/ 847498 h 910238"/>
                <a:gd name="connsiteX6" fmla="*/ 2086546 w 5605380"/>
                <a:gd name="connsiteY6" fmla="*/ 871882 h 910238"/>
                <a:gd name="connsiteX7" fmla="*/ 2488882 w 5605380"/>
                <a:gd name="connsiteY7" fmla="*/ 890170 h 910238"/>
                <a:gd name="connsiteX8" fmla="*/ 3037522 w 5605380"/>
                <a:gd name="connsiteY8" fmla="*/ 884074 h 910238"/>
                <a:gd name="connsiteX9" fmla="*/ 5110162 w 5605380"/>
                <a:gd name="connsiteY9" fmla="*/ 865786 h 910238"/>
                <a:gd name="connsiteX10" fmla="*/ 5512498 w 5605380"/>
                <a:gd name="connsiteY10" fmla="*/ 341530 h 910238"/>
                <a:gd name="connsiteX11" fmla="*/ 3732466 w 5605380"/>
                <a:gd name="connsiteY11" fmla="*/ 109882 h 910238"/>
                <a:gd name="connsiteX12" fmla="*/ 2811970 w 5605380"/>
                <a:gd name="connsiteY12" fmla="*/ 154 h 910238"/>
                <a:gd name="connsiteX13" fmla="*/ 1897570 w 5605380"/>
                <a:gd name="connsiteY13" fmla="*/ 85498 h 910238"/>
                <a:gd name="connsiteX14" fmla="*/ 910018 w 5605380"/>
                <a:gd name="connsiteY14" fmla="*/ 73306 h 910238"/>
                <a:gd name="connsiteX15" fmla="*/ 440626 w 5605380"/>
                <a:gd name="connsiteY15" fmla="*/ 97690 h 910238"/>
                <a:gd name="connsiteX16" fmla="*/ 117538 w 5605380"/>
                <a:gd name="connsiteY16" fmla="*/ 231802 h 910238"/>
                <a:gd name="connsiteX17" fmla="*/ 1714 w 5605380"/>
                <a:gd name="connsiteY17" fmla="*/ 469546 h 91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05380" h="910238">
                  <a:moveTo>
                    <a:pt x="1714" y="469546"/>
                  </a:moveTo>
                  <a:cubicBezTo>
                    <a:pt x="-7430" y="534570"/>
                    <a:pt x="21018" y="571146"/>
                    <a:pt x="62674" y="621946"/>
                  </a:cubicBezTo>
                  <a:cubicBezTo>
                    <a:pt x="104330" y="672746"/>
                    <a:pt x="167322" y="736754"/>
                    <a:pt x="251650" y="774346"/>
                  </a:cubicBezTo>
                  <a:cubicBezTo>
                    <a:pt x="335978" y="811938"/>
                    <a:pt x="444690" y="836322"/>
                    <a:pt x="568642" y="847498"/>
                  </a:cubicBezTo>
                  <a:cubicBezTo>
                    <a:pt x="692594" y="858674"/>
                    <a:pt x="842962" y="841402"/>
                    <a:pt x="995362" y="841402"/>
                  </a:cubicBezTo>
                  <a:cubicBezTo>
                    <a:pt x="1147762" y="841402"/>
                    <a:pt x="1301178" y="842418"/>
                    <a:pt x="1483042" y="847498"/>
                  </a:cubicBezTo>
                  <a:cubicBezTo>
                    <a:pt x="1664906" y="852578"/>
                    <a:pt x="2086546" y="871882"/>
                    <a:pt x="2086546" y="871882"/>
                  </a:cubicBezTo>
                  <a:lnTo>
                    <a:pt x="2488882" y="890170"/>
                  </a:lnTo>
                  <a:lnTo>
                    <a:pt x="3037522" y="884074"/>
                  </a:lnTo>
                  <a:cubicBezTo>
                    <a:pt x="3474402" y="880010"/>
                    <a:pt x="4697666" y="956210"/>
                    <a:pt x="5110162" y="865786"/>
                  </a:cubicBezTo>
                  <a:cubicBezTo>
                    <a:pt x="5522658" y="775362"/>
                    <a:pt x="5742114" y="467514"/>
                    <a:pt x="5512498" y="341530"/>
                  </a:cubicBezTo>
                  <a:cubicBezTo>
                    <a:pt x="5282882" y="215546"/>
                    <a:pt x="3732466" y="109882"/>
                    <a:pt x="3732466" y="109882"/>
                  </a:cubicBezTo>
                  <a:cubicBezTo>
                    <a:pt x="3282378" y="52986"/>
                    <a:pt x="3117786" y="4218"/>
                    <a:pt x="2811970" y="154"/>
                  </a:cubicBezTo>
                  <a:cubicBezTo>
                    <a:pt x="2506154" y="-3910"/>
                    <a:pt x="2214562" y="73306"/>
                    <a:pt x="1897570" y="85498"/>
                  </a:cubicBezTo>
                  <a:cubicBezTo>
                    <a:pt x="1580578" y="97690"/>
                    <a:pt x="1152842" y="71274"/>
                    <a:pt x="910018" y="73306"/>
                  </a:cubicBezTo>
                  <a:cubicBezTo>
                    <a:pt x="667194" y="75338"/>
                    <a:pt x="572706" y="71274"/>
                    <a:pt x="440626" y="97690"/>
                  </a:cubicBezTo>
                  <a:cubicBezTo>
                    <a:pt x="308546" y="124106"/>
                    <a:pt x="192722" y="171858"/>
                    <a:pt x="117538" y="231802"/>
                  </a:cubicBezTo>
                  <a:cubicBezTo>
                    <a:pt x="42354" y="291746"/>
                    <a:pt x="10858" y="404522"/>
                    <a:pt x="1714" y="469546"/>
                  </a:cubicBezTo>
                  <a:close/>
                </a:path>
              </a:pathLst>
            </a:cu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8" name="手繪多邊形 17"/>
            <p:cNvSpPr/>
            <p:nvPr/>
          </p:nvSpPr>
          <p:spPr>
            <a:xfrm>
              <a:off x="1762369" y="4344524"/>
              <a:ext cx="3263464" cy="790419"/>
            </a:xfrm>
            <a:custGeom>
              <a:avLst/>
              <a:gdLst>
                <a:gd name="connsiteX0" fmla="*/ 20046 w 3263464"/>
                <a:gd name="connsiteY0" fmla="*/ 483508 h 790419"/>
                <a:gd name="connsiteX1" fmla="*/ 129774 w 3263464"/>
                <a:gd name="connsiteY1" fmla="*/ 617620 h 790419"/>
                <a:gd name="connsiteX2" fmla="*/ 282174 w 3263464"/>
                <a:gd name="connsiteY2" fmla="*/ 696868 h 790419"/>
                <a:gd name="connsiteX3" fmla="*/ 489438 w 3263464"/>
                <a:gd name="connsiteY3" fmla="*/ 739540 h 790419"/>
                <a:gd name="connsiteX4" fmla="*/ 794238 w 3263464"/>
                <a:gd name="connsiteY4" fmla="*/ 751732 h 790419"/>
                <a:gd name="connsiteX5" fmla="*/ 1031982 w 3263464"/>
                <a:gd name="connsiteY5" fmla="*/ 745636 h 790419"/>
                <a:gd name="connsiteX6" fmla="*/ 1355070 w 3263464"/>
                <a:gd name="connsiteY6" fmla="*/ 745636 h 790419"/>
                <a:gd name="connsiteX7" fmla="*/ 2879070 w 3263464"/>
                <a:gd name="connsiteY7" fmla="*/ 770020 h 790419"/>
                <a:gd name="connsiteX8" fmla="*/ 3263118 w 3263464"/>
                <a:gd name="connsiteY8" fmla="*/ 410356 h 790419"/>
                <a:gd name="connsiteX9" fmla="*/ 2842494 w 3263464"/>
                <a:gd name="connsiteY9" fmla="*/ 14116 h 790419"/>
                <a:gd name="connsiteX10" fmla="*/ 1580622 w 3263464"/>
                <a:gd name="connsiteY10" fmla="*/ 87268 h 790419"/>
                <a:gd name="connsiteX11" fmla="*/ 586974 w 3263464"/>
                <a:gd name="connsiteY11" fmla="*/ 75076 h 790419"/>
                <a:gd name="connsiteX12" fmla="*/ 166350 w 3263464"/>
                <a:gd name="connsiteY12" fmla="*/ 178708 h 790419"/>
                <a:gd name="connsiteX13" fmla="*/ 13950 w 3263464"/>
                <a:gd name="connsiteY13" fmla="*/ 325012 h 790419"/>
                <a:gd name="connsiteX14" fmla="*/ 20046 w 3263464"/>
                <a:gd name="connsiteY14" fmla="*/ 483508 h 79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63464" h="790419">
                  <a:moveTo>
                    <a:pt x="20046" y="483508"/>
                  </a:moveTo>
                  <a:cubicBezTo>
                    <a:pt x="39350" y="532276"/>
                    <a:pt x="86086" y="582060"/>
                    <a:pt x="129774" y="617620"/>
                  </a:cubicBezTo>
                  <a:cubicBezTo>
                    <a:pt x="173462" y="653180"/>
                    <a:pt x="222230" y="676548"/>
                    <a:pt x="282174" y="696868"/>
                  </a:cubicBezTo>
                  <a:cubicBezTo>
                    <a:pt x="342118" y="717188"/>
                    <a:pt x="404094" y="730396"/>
                    <a:pt x="489438" y="739540"/>
                  </a:cubicBezTo>
                  <a:cubicBezTo>
                    <a:pt x="574782" y="748684"/>
                    <a:pt x="703814" y="750716"/>
                    <a:pt x="794238" y="751732"/>
                  </a:cubicBezTo>
                  <a:cubicBezTo>
                    <a:pt x="884662" y="752748"/>
                    <a:pt x="938510" y="746652"/>
                    <a:pt x="1031982" y="745636"/>
                  </a:cubicBezTo>
                  <a:cubicBezTo>
                    <a:pt x="1125454" y="744620"/>
                    <a:pt x="1355070" y="745636"/>
                    <a:pt x="1355070" y="745636"/>
                  </a:cubicBezTo>
                  <a:cubicBezTo>
                    <a:pt x="1662918" y="749700"/>
                    <a:pt x="2561062" y="825900"/>
                    <a:pt x="2879070" y="770020"/>
                  </a:cubicBezTo>
                  <a:cubicBezTo>
                    <a:pt x="3197078" y="714140"/>
                    <a:pt x="3269214" y="536340"/>
                    <a:pt x="3263118" y="410356"/>
                  </a:cubicBezTo>
                  <a:cubicBezTo>
                    <a:pt x="3257022" y="284372"/>
                    <a:pt x="3122910" y="67964"/>
                    <a:pt x="2842494" y="14116"/>
                  </a:cubicBezTo>
                  <a:cubicBezTo>
                    <a:pt x="2562078" y="-39732"/>
                    <a:pt x="1956542" y="77108"/>
                    <a:pt x="1580622" y="87268"/>
                  </a:cubicBezTo>
                  <a:cubicBezTo>
                    <a:pt x="1204702" y="97428"/>
                    <a:pt x="822686" y="59836"/>
                    <a:pt x="586974" y="75076"/>
                  </a:cubicBezTo>
                  <a:cubicBezTo>
                    <a:pt x="351262" y="90316"/>
                    <a:pt x="261854" y="137052"/>
                    <a:pt x="166350" y="178708"/>
                  </a:cubicBezTo>
                  <a:cubicBezTo>
                    <a:pt x="70846" y="220364"/>
                    <a:pt x="38334" y="272180"/>
                    <a:pt x="13950" y="325012"/>
                  </a:cubicBezTo>
                  <a:cubicBezTo>
                    <a:pt x="-10434" y="377844"/>
                    <a:pt x="742" y="434740"/>
                    <a:pt x="20046" y="483508"/>
                  </a:cubicBezTo>
                  <a:close/>
                </a:path>
              </a:pathLst>
            </a:cu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9" name="手繪多邊形 18"/>
            <p:cNvSpPr/>
            <p:nvPr/>
          </p:nvSpPr>
          <p:spPr>
            <a:xfrm>
              <a:off x="1806799" y="4462154"/>
              <a:ext cx="1135041" cy="591845"/>
            </a:xfrm>
            <a:custGeom>
              <a:avLst/>
              <a:gdLst>
                <a:gd name="connsiteX0" fmla="*/ 256032 w 1135041"/>
                <a:gd name="connsiteY0" fmla="*/ 530470 h 591845"/>
                <a:gd name="connsiteX1" fmla="*/ 542544 w 1135041"/>
                <a:gd name="connsiteY1" fmla="*/ 585334 h 591845"/>
                <a:gd name="connsiteX2" fmla="*/ 737616 w 1135041"/>
                <a:gd name="connsiteY2" fmla="*/ 579238 h 591845"/>
                <a:gd name="connsiteX3" fmla="*/ 957072 w 1135041"/>
                <a:gd name="connsiteY3" fmla="*/ 481702 h 591845"/>
                <a:gd name="connsiteX4" fmla="*/ 1103376 w 1135041"/>
                <a:gd name="connsiteY4" fmla="*/ 378070 h 591845"/>
                <a:gd name="connsiteX5" fmla="*/ 1127760 w 1135041"/>
                <a:gd name="connsiteY5" fmla="*/ 189094 h 591845"/>
                <a:gd name="connsiteX6" fmla="*/ 1005840 w 1135041"/>
                <a:gd name="connsiteY6" fmla="*/ 61078 h 591845"/>
                <a:gd name="connsiteX7" fmla="*/ 609600 w 1135041"/>
                <a:gd name="connsiteY7" fmla="*/ 118 h 591845"/>
                <a:gd name="connsiteX8" fmla="*/ 286512 w 1135041"/>
                <a:gd name="connsiteY8" fmla="*/ 48886 h 591845"/>
                <a:gd name="connsiteX9" fmla="*/ 67056 w 1135041"/>
                <a:gd name="connsiteY9" fmla="*/ 158614 h 591845"/>
                <a:gd name="connsiteX10" fmla="*/ 0 w 1135041"/>
                <a:gd name="connsiteY10" fmla="*/ 292726 h 591845"/>
                <a:gd name="connsiteX11" fmla="*/ 67056 w 1135041"/>
                <a:gd name="connsiteY11" fmla="*/ 426838 h 591845"/>
                <a:gd name="connsiteX12" fmla="*/ 256032 w 1135041"/>
                <a:gd name="connsiteY12" fmla="*/ 530470 h 59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5041" h="591845">
                  <a:moveTo>
                    <a:pt x="256032" y="530470"/>
                  </a:moveTo>
                  <a:cubicBezTo>
                    <a:pt x="335280" y="556886"/>
                    <a:pt x="462280" y="577206"/>
                    <a:pt x="542544" y="585334"/>
                  </a:cubicBezTo>
                  <a:cubicBezTo>
                    <a:pt x="622808" y="593462"/>
                    <a:pt x="668528" y="596510"/>
                    <a:pt x="737616" y="579238"/>
                  </a:cubicBezTo>
                  <a:cubicBezTo>
                    <a:pt x="806704" y="561966"/>
                    <a:pt x="896112" y="515230"/>
                    <a:pt x="957072" y="481702"/>
                  </a:cubicBezTo>
                  <a:cubicBezTo>
                    <a:pt x="1018032" y="448174"/>
                    <a:pt x="1074928" y="426838"/>
                    <a:pt x="1103376" y="378070"/>
                  </a:cubicBezTo>
                  <a:cubicBezTo>
                    <a:pt x="1131824" y="329302"/>
                    <a:pt x="1144016" y="241926"/>
                    <a:pt x="1127760" y="189094"/>
                  </a:cubicBezTo>
                  <a:cubicBezTo>
                    <a:pt x="1111504" y="136262"/>
                    <a:pt x="1092200" y="92574"/>
                    <a:pt x="1005840" y="61078"/>
                  </a:cubicBezTo>
                  <a:cubicBezTo>
                    <a:pt x="919480" y="29582"/>
                    <a:pt x="729488" y="2150"/>
                    <a:pt x="609600" y="118"/>
                  </a:cubicBezTo>
                  <a:cubicBezTo>
                    <a:pt x="489712" y="-1914"/>
                    <a:pt x="376936" y="22470"/>
                    <a:pt x="286512" y="48886"/>
                  </a:cubicBezTo>
                  <a:cubicBezTo>
                    <a:pt x="196088" y="75302"/>
                    <a:pt x="114808" y="117974"/>
                    <a:pt x="67056" y="158614"/>
                  </a:cubicBezTo>
                  <a:cubicBezTo>
                    <a:pt x="19304" y="199254"/>
                    <a:pt x="0" y="248022"/>
                    <a:pt x="0" y="292726"/>
                  </a:cubicBezTo>
                  <a:cubicBezTo>
                    <a:pt x="0" y="337430"/>
                    <a:pt x="23368" y="386198"/>
                    <a:pt x="67056" y="426838"/>
                  </a:cubicBezTo>
                  <a:cubicBezTo>
                    <a:pt x="110744" y="467478"/>
                    <a:pt x="176784" y="504054"/>
                    <a:pt x="256032" y="53047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p:cNvPicPr>
              <a:picLocks noChangeAspect="1"/>
            </p:cNvPicPr>
            <p:nvPr/>
          </p:nvPicPr>
          <p:blipFill rotWithShape="1">
            <a:blip r:embed="rId4" cstate="print">
              <a:extLst>
                <a:ext uri="{28A0092B-C50C-407E-A947-70E740481C1C}">
                  <a14:useLocalDpi xmlns:a14="http://schemas.microsoft.com/office/drawing/2010/main" val="0"/>
                </a:ext>
              </a:extLst>
            </a:blip>
            <a:srcRect l="1575" t="32675" b="7475"/>
            <a:stretch/>
          </p:blipFill>
          <p:spPr>
            <a:xfrm>
              <a:off x="35496" y="2636912"/>
              <a:ext cx="8999984" cy="2736304"/>
            </a:xfrm>
            <a:prstGeom prst="rect">
              <a:avLst/>
            </a:prstGeom>
            <a:effectLst>
              <a:outerShdw blurRad="50800" dist="38100" dir="5400000" algn="t" rotWithShape="0">
                <a:prstClr val="black">
                  <a:alpha val="40000"/>
                </a:prstClr>
              </a:outerShdw>
            </a:effectLst>
          </p:spPr>
        </p:pic>
      </p:grpSp>
      <p:grpSp>
        <p:nvGrpSpPr>
          <p:cNvPr id="29" name="群組 28"/>
          <p:cNvGrpSpPr/>
          <p:nvPr/>
        </p:nvGrpSpPr>
        <p:grpSpPr>
          <a:xfrm>
            <a:off x="3504002" y="276190"/>
            <a:ext cx="1315140" cy="2643613"/>
            <a:chOff x="467545" y="312900"/>
            <a:chExt cx="2836781" cy="5892793"/>
          </a:xfrm>
        </p:grpSpPr>
        <p:pic>
          <p:nvPicPr>
            <p:cNvPr id="23" name="Picture 3" descr="C:\Users\Jenny\Dropbox\Figure\mDuck3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835" y="411783"/>
              <a:ext cx="2600207" cy="26629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Jenny\Dropbox\Figure\mshowerBottle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2024" y="3284984"/>
              <a:ext cx="1367768" cy="2915414"/>
            </a:xfrm>
            <a:prstGeom prst="rect">
              <a:avLst/>
            </a:prstGeom>
            <a:noFill/>
            <a:extLst>
              <a:ext uri="{909E8E84-426E-40DD-AFC4-6F175D3DCCD1}">
                <a14:hiddenFill xmlns:a14="http://schemas.microsoft.com/office/drawing/2010/main">
                  <a:solidFill>
                    <a:srgbClr val="FFFFFF"/>
                  </a:solidFill>
                </a14:hiddenFill>
              </a:ext>
            </a:extLst>
          </p:spPr>
        </p:pic>
        <p:sp>
          <p:nvSpPr>
            <p:cNvPr id="25" name="圆角矩形 12"/>
            <p:cNvSpPr/>
            <p:nvPr/>
          </p:nvSpPr>
          <p:spPr>
            <a:xfrm>
              <a:off x="467545" y="312900"/>
              <a:ext cx="2836781" cy="2836781"/>
            </a:xfrm>
            <a:prstGeom prst="roundRect">
              <a:avLst>
                <a:gd name="adj" fmla="val 541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13"/>
            <p:cNvSpPr/>
            <p:nvPr/>
          </p:nvSpPr>
          <p:spPr>
            <a:xfrm>
              <a:off x="467545" y="3359803"/>
              <a:ext cx="2836781" cy="2836782"/>
            </a:xfrm>
            <a:prstGeom prst="roundRect">
              <a:avLst>
                <a:gd name="adj" fmla="val 541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7" name="文字方塊 140"/>
            <p:cNvSpPr txBox="1"/>
            <p:nvPr/>
          </p:nvSpPr>
          <p:spPr>
            <a:xfrm>
              <a:off x="611559" y="2401132"/>
              <a:ext cx="1659193" cy="757659"/>
            </a:xfrm>
            <a:prstGeom prst="rect">
              <a:avLst/>
            </a:prstGeom>
            <a:noFill/>
          </p:spPr>
          <p:txBody>
            <a:bodyPr wrap="square" rtlCol="0">
              <a:spAutoFit/>
            </a:bodyPr>
            <a:lstStyle/>
            <a:p>
              <a:r>
                <a:rPr lang="en-US" altLang="zh-TW" b="1" dirty="0" smtClean="0">
                  <a:latin typeface="Garamond" panose="02020404030301010803" pitchFamily="18" charset="0"/>
                </a:rPr>
                <a:t>Style</a:t>
              </a:r>
              <a:endParaRPr lang="en-US" altLang="zh-TW" sz="4400" b="1" dirty="0" smtClean="0">
                <a:latin typeface="Garamond" panose="02020404030301010803" pitchFamily="18" charset="0"/>
              </a:endParaRPr>
            </a:p>
          </p:txBody>
        </p:sp>
        <p:sp>
          <p:nvSpPr>
            <p:cNvPr id="28" name="文字方塊 140"/>
            <p:cNvSpPr txBox="1"/>
            <p:nvPr/>
          </p:nvSpPr>
          <p:spPr>
            <a:xfrm>
              <a:off x="621834" y="5448034"/>
              <a:ext cx="1648918" cy="757659"/>
            </a:xfrm>
            <a:prstGeom prst="rect">
              <a:avLst/>
            </a:prstGeom>
            <a:noFill/>
          </p:spPr>
          <p:txBody>
            <a:bodyPr wrap="square" rtlCol="0">
              <a:spAutoFit/>
            </a:bodyPr>
            <a:lstStyle/>
            <a:p>
              <a:r>
                <a:rPr lang="en-US" altLang="zh-TW" b="1" dirty="0" smtClean="0">
                  <a:latin typeface="Garamond" panose="02020404030301010803" pitchFamily="18" charset="0"/>
                </a:rPr>
                <a:t>Base</a:t>
              </a:r>
              <a:endParaRPr lang="en-US" altLang="zh-TW" sz="4400" b="1" dirty="0" smtClean="0">
                <a:latin typeface="Garamond" panose="02020404030301010803" pitchFamily="18" charset="0"/>
              </a:endParaRPr>
            </a:p>
          </p:txBody>
        </p:sp>
      </p:grpSp>
      <p:grpSp>
        <p:nvGrpSpPr>
          <p:cNvPr id="37" name="群組 36"/>
          <p:cNvGrpSpPr/>
          <p:nvPr/>
        </p:nvGrpSpPr>
        <p:grpSpPr>
          <a:xfrm>
            <a:off x="109053" y="2372066"/>
            <a:ext cx="2837257" cy="1457260"/>
            <a:chOff x="-2076952" y="1235617"/>
            <a:chExt cx="2837257" cy="1457260"/>
          </a:xfrm>
        </p:grpSpPr>
        <p:pic>
          <p:nvPicPr>
            <p:cNvPr id="30" name="Picture 4" descr="C:\Users\Jenny\Dropbox\Figure\mRabbit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2512" y="1324208"/>
              <a:ext cx="1241151" cy="1277263"/>
            </a:xfrm>
            <a:prstGeom prst="rect">
              <a:avLst/>
            </a:prstGeom>
            <a:noFill/>
            <a:extLst>
              <a:ext uri="{909E8E84-426E-40DD-AFC4-6F175D3DCCD1}">
                <a14:hiddenFill xmlns:a14="http://schemas.microsoft.com/office/drawing/2010/main">
                  <a:solidFill>
                    <a:srgbClr val="FFFFFF"/>
                  </a:solidFill>
                </a14:hiddenFill>
              </a:ext>
            </a:extLst>
          </p:spPr>
        </p:pic>
        <p:sp>
          <p:nvSpPr>
            <p:cNvPr id="31" name="圆角矩形 5"/>
            <p:cNvSpPr/>
            <p:nvPr/>
          </p:nvSpPr>
          <p:spPr>
            <a:xfrm>
              <a:off x="-2076952" y="1316056"/>
              <a:ext cx="1368632" cy="1368632"/>
            </a:xfrm>
            <a:prstGeom prst="roundRect">
              <a:avLst>
                <a:gd name="adj" fmla="val 541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2" name="圆角矩形 6"/>
            <p:cNvSpPr/>
            <p:nvPr/>
          </p:nvSpPr>
          <p:spPr>
            <a:xfrm>
              <a:off x="-608327" y="1315986"/>
              <a:ext cx="1368632" cy="1368632"/>
            </a:xfrm>
            <a:prstGeom prst="roundRect">
              <a:avLst>
                <a:gd name="adj" fmla="val 541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3" name="文字方塊 140"/>
            <p:cNvSpPr txBox="1"/>
            <p:nvPr/>
          </p:nvSpPr>
          <p:spPr>
            <a:xfrm>
              <a:off x="-2007469" y="2323545"/>
              <a:ext cx="1045652" cy="369332"/>
            </a:xfrm>
            <a:prstGeom prst="rect">
              <a:avLst/>
            </a:prstGeom>
            <a:noFill/>
          </p:spPr>
          <p:txBody>
            <a:bodyPr wrap="square" rtlCol="0">
              <a:spAutoFit/>
            </a:bodyPr>
            <a:lstStyle/>
            <a:p>
              <a:r>
                <a:rPr lang="en-US" altLang="zh-TW" b="1" dirty="0" smtClean="0">
                  <a:latin typeface="Garamond" panose="02020404030301010803" pitchFamily="18" charset="0"/>
                </a:rPr>
                <a:t>Style</a:t>
              </a:r>
            </a:p>
          </p:txBody>
        </p:sp>
        <p:sp>
          <p:nvSpPr>
            <p:cNvPr id="34" name="文字方塊 140"/>
            <p:cNvSpPr txBox="1"/>
            <p:nvPr/>
          </p:nvSpPr>
          <p:spPr>
            <a:xfrm>
              <a:off x="-533888" y="2323474"/>
              <a:ext cx="959213" cy="369332"/>
            </a:xfrm>
            <a:prstGeom prst="rect">
              <a:avLst/>
            </a:prstGeom>
            <a:noFill/>
          </p:spPr>
          <p:txBody>
            <a:bodyPr wrap="square" rtlCol="0">
              <a:spAutoFit/>
            </a:bodyPr>
            <a:lstStyle/>
            <a:p>
              <a:r>
                <a:rPr lang="en-US" altLang="zh-TW" b="1" dirty="0" smtClean="0">
                  <a:latin typeface="Garamond" panose="02020404030301010803" pitchFamily="18" charset="0"/>
                </a:rPr>
                <a:t>Base</a:t>
              </a:r>
            </a:p>
          </p:txBody>
        </p:sp>
        <p:pic>
          <p:nvPicPr>
            <p:cNvPr id="35" name="Picture 2" descr="C:\Users\Jenny\Dropbox\Figure\BeanChair.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416" r="11466"/>
            <a:stretch/>
          </p:blipFill>
          <p:spPr bwMode="auto">
            <a:xfrm>
              <a:off x="-608327" y="1235617"/>
              <a:ext cx="1368631" cy="1331043"/>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矩形 35"/>
          <p:cNvSpPr/>
          <p:nvPr/>
        </p:nvSpPr>
        <p:spPr>
          <a:xfrm>
            <a:off x="2537842" y="441142"/>
            <a:ext cx="288032" cy="28803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TextBox 4"/>
          <p:cNvSpPr txBox="1"/>
          <p:nvPr/>
        </p:nvSpPr>
        <p:spPr>
          <a:xfrm>
            <a:off x="2807552" y="385103"/>
            <a:ext cx="505267" cy="400110"/>
          </a:xfrm>
          <a:prstGeom prst="rect">
            <a:avLst/>
          </a:prstGeom>
          <a:noFill/>
        </p:spPr>
        <p:txBody>
          <a:bodyPr wrap="none" rtlCol="0">
            <a:spAutoFit/>
          </a:bodyPr>
          <a:lstStyle/>
          <a:p>
            <a:r>
              <a:rPr lang="en-US" altLang="zh-CN" sz="2000" b="1" dirty="0" smtClean="0">
                <a:latin typeface="Palatino Linotype" pitchFamily="18" charset="0"/>
              </a:rPr>
              <a:t>0.2</a:t>
            </a:r>
            <a:endParaRPr lang="zh-CN" altLang="en-US" sz="2000" b="1" dirty="0">
              <a:latin typeface="Palatino Linotype" pitchFamily="18" charset="0"/>
            </a:endParaRPr>
          </a:p>
        </p:txBody>
      </p:sp>
      <p:sp>
        <p:nvSpPr>
          <p:cNvPr id="39" name="矩形 38"/>
          <p:cNvSpPr/>
          <p:nvPr/>
        </p:nvSpPr>
        <p:spPr>
          <a:xfrm>
            <a:off x="2537842" y="785213"/>
            <a:ext cx="288032" cy="2880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TextBox 4"/>
          <p:cNvSpPr txBox="1"/>
          <p:nvPr/>
        </p:nvSpPr>
        <p:spPr>
          <a:xfrm>
            <a:off x="2807552" y="734645"/>
            <a:ext cx="505267" cy="400110"/>
          </a:xfrm>
          <a:prstGeom prst="rect">
            <a:avLst/>
          </a:prstGeom>
          <a:noFill/>
        </p:spPr>
        <p:txBody>
          <a:bodyPr wrap="none" rtlCol="0">
            <a:spAutoFit/>
          </a:bodyPr>
          <a:lstStyle/>
          <a:p>
            <a:r>
              <a:rPr lang="en-US" altLang="zh-CN" sz="2000" b="1" dirty="0" smtClean="0">
                <a:latin typeface="Palatino Linotype" pitchFamily="18" charset="0"/>
              </a:rPr>
              <a:t>0.4</a:t>
            </a:r>
            <a:endParaRPr lang="zh-CN" altLang="en-US" sz="2000" b="1" dirty="0">
              <a:latin typeface="Palatino Linotype" pitchFamily="18" charset="0"/>
            </a:endParaRPr>
          </a:p>
        </p:txBody>
      </p:sp>
      <p:sp>
        <p:nvSpPr>
          <p:cNvPr id="41" name="矩形 40"/>
          <p:cNvSpPr/>
          <p:nvPr/>
        </p:nvSpPr>
        <p:spPr>
          <a:xfrm>
            <a:off x="2537842" y="1135347"/>
            <a:ext cx="288032" cy="2880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TextBox 4"/>
          <p:cNvSpPr txBox="1"/>
          <p:nvPr/>
        </p:nvSpPr>
        <p:spPr>
          <a:xfrm>
            <a:off x="2807552" y="1080446"/>
            <a:ext cx="505267" cy="400110"/>
          </a:xfrm>
          <a:prstGeom prst="rect">
            <a:avLst/>
          </a:prstGeom>
          <a:noFill/>
        </p:spPr>
        <p:txBody>
          <a:bodyPr wrap="none" rtlCol="0">
            <a:spAutoFit/>
          </a:bodyPr>
          <a:lstStyle/>
          <a:p>
            <a:r>
              <a:rPr lang="en-US" altLang="zh-CN" sz="2000" b="1" dirty="0" smtClean="0">
                <a:latin typeface="Palatino Linotype" pitchFamily="18" charset="0"/>
              </a:rPr>
              <a:t>0.6</a:t>
            </a:r>
            <a:endParaRPr lang="zh-CN" altLang="en-US" sz="2000" b="1" dirty="0">
              <a:latin typeface="Palatino Linotype" pitchFamily="18" charset="0"/>
            </a:endParaRPr>
          </a:p>
        </p:txBody>
      </p:sp>
      <p:sp>
        <p:nvSpPr>
          <p:cNvPr id="43" name="矩形 42"/>
          <p:cNvSpPr/>
          <p:nvPr/>
        </p:nvSpPr>
        <p:spPr>
          <a:xfrm>
            <a:off x="2537842" y="1485481"/>
            <a:ext cx="288032" cy="28803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TextBox 4"/>
          <p:cNvSpPr txBox="1"/>
          <p:nvPr/>
        </p:nvSpPr>
        <p:spPr>
          <a:xfrm>
            <a:off x="2807552" y="1429442"/>
            <a:ext cx="505267" cy="400110"/>
          </a:xfrm>
          <a:prstGeom prst="rect">
            <a:avLst/>
          </a:prstGeom>
          <a:noFill/>
        </p:spPr>
        <p:txBody>
          <a:bodyPr wrap="none" rtlCol="0">
            <a:spAutoFit/>
          </a:bodyPr>
          <a:lstStyle/>
          <a:p>
            <a:r>
              <a:rPr lang="en-US" altLang="zh-CN" sz="2000" b="1" dirty="0" smtClean="0">
                <a:latin typeface="Palatino Linotype" pitchFamily="18" charset="0"/>
              </a:rPr>
              <a:t>0.8</a:t>
            </a:r>
            <a:endParaRPr lang="zh-CN" altLang="en-US" sz="2000" b="1" dirty="0">
              <a:latin typeface="Palatino Linotype" pitchFamily="18" charset="0"/>
            </a:endParaRPr>
          </a:p>
        </p:txBody>
      </p:sp>
      <p:sp>
        <p:nvSpPr>
          <p:cNvPr id="45" name="矩形 44"/>
          <p:cNvSpPr/>
          <p:nvPr/>
        </p:nvSpPr>
        <p:spPr>
          <a:xfrm>
            <a:off x="2537842" y="1829552"/>
            <a:ext cx="288032" cy="2880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TextBox 4"/>
          <p:cNvSpPr txBox="1"/>
          <p:nvPr/>
        </p:nvSpPr>
        <p:spPr>
          <a:xfrm>
            <a:off x="2807552" y="1773513"/>
            <a:ext cx="505267" cy="400110"/>
          </a:xfrm>
          <a:prstGeom prst="rect">
            <a:avLst/>
          </a:prstGeom>
          <a:noFill/>
        </p:spPr>
        <p:txBody>
          <a:bodyPr wrap="none" rtlCol="0">
            <a:spAutoFit/>
          </a:bodyPr>
          <a:lstStyle/>
          <a:p>
            <a:r>
              <a:rPr lang="en-US" altLang="zh-CN" sz="2000" b="1" dirty="0" smtClean="0">
                <a:latin typeface="Palatino Linotype" pitchFamily="18" charset="0"/>
              </a:rPr>
              <a:t>1.0</a:t>
            </a:r>
            <a:endParaRPr lang="zh-CN" altLang="en-US" sz="2000" b="1" dirty="0">
              <a:latin typeface="Palatino Linotype" pitchFamily="18" charset="0"/>
            </a:endParaRPr>
          </a:p>
        </p:txBody>
      </p:sp>
      <p:sp>
        <p:nvSpPr>
          <p:cNvPr id="47" name="TextBox 4"/>
          <p:cNvSpPr txBox="1"/>
          <p:nvPr/>
        </p:nvSpPr>
        <p:spPr>
          <a:xfrm>
            <a:off x="2393826" y="65133"/>
            <a:ext cx="1172116" cy="369332"/>
          </a:xfrm>
          <a:prstGeom prst="rect">
            <a:avLst/>
          </a:prstGeom>
          <a:noFill/>
        </p:spPr>
        <p:txBody>
          <a:bodyPr wrap="none" rtlCol="0">
            <a:spAutoFit/>
          </a:bodyPr>
          <a:lstStyle/>
          <a:p>
            <a:r>
              <a:rPr lang="en-US" altLang="zh-CN" b="1" dirty="0" smtClean="0">
                <a:latin typeface="Palatino Linotype" pitchFamily="18" charset="0"/>
              </a:rPr>
              <a:t>Diversity</a:t>
            </a:r>
            <a:endParaRPr lang="zh-CN" altLang="en-US" b="1" dirty="0">
              <a:latin typeface="Palatino Linotype" pitchFamily="18" charset="0"/>
            </a:endParaRPr>
          </a:p>
        </p:txBody>
      </p:sp>
    </p:spTree>
    <p:extLst>
      <p:ext uri="{BB962C8B-B14F-4D97-AF65-F5344CB8AC3E}">
        <p14:creationId xmlns:p14="http://schemas.microsoft.com/office/powerpoint/2010/main" val="10914628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Bear + Beanbag</a:t>
            </a:r>
            <a:endParaRPr lang="zh-TW" altLang="en-US" dirty="0"/>
          </a:p>
        </p:txBody>
      </p:sp>
      <p:pic>
        <p:nvPicPr>
          <p:cNvPr id="5" name="內容版面配置區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253331"/>
            <a:ext cx="9144000" cy="5143500"/>
          </a:xfrm>
        </p:spPr>
      </p:pic>
      <p:sp>
        <p:nvSpPr>
          <p:cNvPr id="4" name="投影片編號版面配置區 3"/>
          <p:cNvSpPr>
            <a:spLocks noGrp="1"/>
          </p:cNvSpPr>
          <p:nvPr>
            <p:ph type="sldNum" sz="quarter" idx="12"/>
          </p:nvPr>
        </p:nvSpPr>
        <p:spPr/>
        <p:txBody>
          <a:bodyPr/>
          <a:lstStyle/>
          <a:p>
            <a:fld id="{6F12B5DC-1500-4996-8CAD-A261D81F1CD2}" type="slidenum">
              <a:rPr lang="zh-TW" altLang="en-US" smtClean="0"/>
              <a:pPr/>
              <a:t>23</a:t>
            </a:fld>
            <a:endParaRPr lang="zh-TW" altLang="en-US" dirty="0"/>
          </a:p>
        </p:txBody>
      </p:sp>
    </p:spTree>
    <p:extLst>
      <p:ext uri="{BB962C8B-B14F-4D97-AF65-F5344CB8AC3E}">
        <p14:creationId xmlns:p14="http://schemas.microsoft.com/office/powerpoint/2010/main" val="34656754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Elephant + Cup</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24</a:t>
            </a:fld>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4652"/>
            <a:ext cx="9144000" cy="5143500"/>
          </a:xfrm>
          <a:prstGeom prst="rect">
            <a:avLst/>
          </a:prstGeom>
        </p:spPr>
      </p:pic>
    </p:spTree>
    <p:extLst>
      <p:ext uri="{BB962C8B-B14F-4D97-AF65-F5344CB8AC3E}">
        <p14:creationId xmlns:p14="http://schemas.microsoft.com/office/powerpoint/2010/main" val="1505628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Penguin + Phone Case</a:t>
            </a:r>
            <a:endParaRPr lang="zh-TW" altLang="en-US" dirty="0"/>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253332"/>
            <a:ext cx="9144000" cy="5143498"/>
          </a:xfrm>
        </p:spPr>
      </p:pic>
      <p:sp>
        <p:nvSpPr>
          <p:cNvPr id="4" name="投影片編號版面配置區 3"/>
          <p:cNvSpPr>
            <a:spLocks noGrp="1"/>
          </p:cNvSpPr>
          <p:nvPr>
            <p:ph type="sldNum" sz="quarter" idx="12"/>
          </p:nvPr>
        </p:nvSpPr>
        <p:spPr/>
        <p:txBody>
          <a:bodyPr/>
          <a:lstStyle/>
          <a:p>
            <a:fld id="{6F12B5DC-1500-4996-8CAD-A261D81F1CD2}" type="slidenum">
              <a:rPr lang="zh-TW" altLang="en-US" smtClean="0"/>
              <a:pPr/>
              <a:t>25</a:t>
            </a:fld>
            <a:endParaRPr lang="zh-TW" altLang="en-US" dirty="0"/>
          </a:p>
        </p:txBody>
      </p:sp>
    </p:spTree>
    <p:extLst>
      <p:ext uri="{BB962C8B-B14F-4D97-AF65-F5344CB8AC3E}">
        <p14:creationId xmlns:p14="http://schemas.microsoft.com/office/powerpoint/2010/main" val="16574252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6F12B5DC-1500-4996-8CAD-A261D81F1CD2}" type="slidenum">
              <a:rPr lang="zh-TW" altLang="en-US" smtClean="0"/>
              <a:pPr/>
              <a:t>26</a:t>
            </a:fld>
            <a:endParaRPr lang="zh-TW" altLang="en-US"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6702"/>
            <a:ext cx="9144000" cy="5143500"/>
          </a:xfrm>
          <a:prstGeom prst="rect">
            <a:avLst/>
          </a:prstGeom>
        </p:spPr>
      </p:pic>
    </p:spTree>
    <p:extLst>
      <p:ext uri="{BB962C8B-B14F-4D97-AF65-F5344CB8AC3E}">
        <p14:creationId xmlns:p14="http://schemas.microsoft.com/office/powerpoint/2010/main" val="24967669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4734" y="249962"/>
            <a:ext cx="8334532" cy="641492"/>
          </a:xfrm>
        </p:spPr>
        <p:txBody>
          <a:bodyPr>
            <a:normAutofit fontScale="90000"/>
          </a:bodyPr>
          <a:lstStyle/>
          <a:p>
            <a:r>
              <a:rPr lang="en-US" altLang="zh-TW" dirty="0" smtClean="0"/>
              <a:t>Comparison with Zoomorphic [1]</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27</a:t>
            </a:fld>
            <a:endParaRPr lang="zh-TW" altLang="en-US" dirty="0"/>
          </a:p>
        </p:txBody>
      </p:sp>
      <p:pic>
        <p:nvPicPr>
          <p:cNvPr id="5" name="圖片 4"/>
          <p:cNvPicPr>
            <a:picLocks noChangeAspect="1"/>
          </p:cNvPicPr>
          <p:nvPr/>
        </p:nvPicPr>
        <p:blipFill>
          <a:blip r:embed="rId3"/>
          <a:stretch>
            <a:fillRect/>
          </a:stretch>
        </p:blipFill>
        <p:spPr>
          <a:xfrm>
            <a:off x="588710" y="3537535"/>
            <a:ext cx="8555289" cy="2575610"/>
          </a:xfrm>
          <a:prstGeom prst="rect">
            <a:avLst/>
          </a:prstGeom>
        </p:spPr>
      </p:pic>
      <p:sp>
        <p:nvSpPr>
          <p:cNvPr id="6" name="矩形 5"/>
          <p:cNvSpPr/>
          <p:nvPr/>
        </p:nvSpPr>
        <p:spPr>
          <a:xfrm>
            <a:off x="27216" y="3912690"/>
            <a:ext cx="766470" cy="461665"/>
          </a:xfrm>
          <a:prstGeom prst="rect">
            <a:avLst/>
          </a:prstGeom>
        </p:spPr>
        <p:txBody>
          <a:bodyPr wrap="square">
            <a:spAutoFit/>
          </a:bodyPr>
          <a:lstStyle/>
          <a:p>
            <a:r>
              <a:rPr lang="en-US" altLang="zh-TW" sz="2400" dirty="0" smtClean="0"/>
              <a:t>Our</a:t>
            </a:r>
            <a:endParaRPr lang="zh-TW" altLang="en-US" sz="2400" dirty="0"/>
          </a:p>
        </p:txBody>
      </p:sp>
      <p:sp>
        <p:nvSpPr>
          <p:cNvPr id="7" name="矩形 6"/>
          <p:cNvSpPr/>
          <p:nvPr/>
        </p:nvSpPr>
        <p:spPr>
          <a:xfrm>
            <a:off x="173089" y="5067024"/>
            <a:ext cx="620597" cy="461665"/>
          </a:xfrm>
          <a:prstGeom prst="rect">
            <a:avLst/>
          </a:prstGeom>
        </p:spPr>
        <p:txBody>
          <a:bodyPr wrap="square">
            <a:spAutoFit/>
          </a:bodyPr>
          <a:lstStyle/>
          <a:p>
            <a:r>
              <a:rPr lang="en-US" altLang="zh-TW" sz="2400" dirty="0" smtClean="0"/>
              <a:t>[1]</a:t>
            </a:r>
            <a:endParaRPr lang="zh-TW" altLang="en-US" sz="2400" dirty="0"/>
          </a:p>
        </p:txBody>
      </p:sp>
      <p:sp>
        <p:nvSpPr>
          <p:cNvPr id="8" name="矩形 7"/>
          <p:cNvSpPr/>
          <p:nvPr/>
        </p:nvSpPr>
        <p:spPr>
          <a:xfrm>
            <a:off x="1402081" y="6046698"/>
            <a:ext cx="6238794" cy="707886"/>
          </a:xfrm>
          <a:prstGeom prst="rect">
            <a:avLst/>
          </a:prstGeom>
        </p:spPr>
        <p:txBody>
          <a:bodyPr wrap="square">
            <a:spAutoFit/>
          </a:bodyPr>
          <a:lstStyle/>
          <a:p>
            <a:r>
              <a:rPr lang="en-US" altLang="zh-TW" sz="2000" dirty="0"/>
              <a:t>[1] N. Duncan, L. Yu, S. K. Yeung, and D. </a:t>
            </a:r>
            <a:r>
              <a:rPr lang="en-US" altLang="zh-TW" sz="2000" dirty="0" err="1"/>
              <a:t>Terzopoulos</a:t>
            </a:r>
            <a:r>
              <a:rPr lang="en-US" altLang="zh-TW" sz="2000" dirty="0"/>
              <a:t>, “Zoomorphic design,” </a:t>
            </a:r>
            <a:r>
              <a:rPr lang="en-US" altLang="zh-TW" sz="2000" dirty="0" smtClean="0"/>
              <a:t>SIGGRAPH, </a:t>
            </a:r>
            <a:r>
              <a:rPr lang="en-US" altLang="zh-TW" sz="2000" dirty="0"/>
              <a:t>2015.</a:t>
            </a:r>
            <a:endParaRPr lang="zh-TW" altLang="en-US" sz="2000" dirty="0"/>
          </a:p>
        </p:txBody>
      </p:sp>
      <p:sp>
        <p:nvSpPr>
          <p:cNvPr id="10" name="內容版面配置區 2"/>
          <p:cNvSpPr>
            <a:spLocks noGrp="1"/>
          </p:cNvSpPr>
          <p:nvPr>
            <p:ph idx="1"/>
          </p:nvPr>
        </p:nvSpPr>
        <p:spPr>
          <a:xfrm>
            <a:off x="243839" y="1231900"/>
            <a:ext cx="8656322" cy="2061288"/>
          </a:xfrm>
        </p:spPr>
        <p:txBody>
          <a:bodyPr>
            <a:normAutofit fontScale="85000" lnSpcReduction="10000"/>
          </a:bodyPr>
          <a:lstStyle/>
          <a:p>
            <a:r>
              <a:rPr lang="en-US" altLang="zh-TW" dirty="0"/>
              <a:t>15 males and 15 females </a:t>
            </a:r>
            <a:r>
              <a:rPr lang="en-US" altLang="zh-TW" dirty="0" smtClean="0"/>
              <a:t>aged between 19 and 30 years old </a:t>
            </a:r>
            <a:r>
              <a:rPr lang="en-US" altLang="zh-TW" dirty="0"/>
              <a:t>were </a:t>
            </a:r>
            <a:r>
              <a:rPr lang="en-US" altLang="zh-TW" dirty="0" smtClean="0"/>
              <a:t>invited</a:t>
            </a:r>
          </a:p>
          <a:p>
            <a:r>
              <a:rPr lang="en-US" altLang="zh-TW" dirty="0"/>
              <a:t>W</a:t>
            </a:r>
            <a:r>
              <a:rPr lang="en-US" altLang="zh-TW" dirty="0" smtClean="0"/>
              <a:t>atched </a:t>
            </a:r>
            <a:r>
              <a:rPr lang="en-US" altLang="zh-TW" dirty="0"/>
              <a:t>eight pairs of </a:t>
            </a:r>
            <a:r>
              <a:rPr lang="en-US" altLang="zh-TW" dirty="0" smtClean="0"/>
              <a:t>blended models </a:t>
            </a:r>
            <a:r>
              <a:rPr lang="en-US" altLang="zh-TW" dirty="0"/>
              <a:t>played in a random </a:t>
            </a:r>
            <a:r>
              <a:rPr lang="en-US" altLang="zh-TW" dirty="0" smtClean="0"/>
              <a:t>order</a:t>
            </a:r>
          </a:p>
          <a:p>
            <a:r>
              <a:rPr lang="en-US" altLang="zh-TW" dirty="0"/>
              <a:t>For fairness, only compared the results of geometric </a:t>
            </a:r>
            <a:r>
              <a:rPr lang="en-US" altLang="zh-TW" dirty="0" smtClean="0"/>
              <a:t>models</a:t>
            </a:r>
          </a:p>
          <a:p>
            <a:r>
              <a:rPr lang="en-US" altLang="zh-TW" dirty="0" smtClean="0"/>
              <a:t>Participants were </a:t>
            </a:r>
            <a:r>
              <a:rPr lang="en-US" altLang="zh-TW" dirty="0"/>
              <a:t>asked to judge the </a:t>
            </a:r>
            <a:r>
              <a:rPr lang="en-US" altLang="zh-TW" dirty="0" smtClean="0"/>
              <a:t>models</a:t>
            </a:r>
            <a:endParaRPr lang="zh-TW" altLang="en-US" dirty="0"/>
          </a:p>
        </p:txBody>
      </p:sp>
    </p:spTree>
    <p:extLst>
      <p:ext uri="{BB962C8B-B14F-4D97-AF65-F5344CB8AC3E}">
        <p14:creationId xmlns:p14="http://schemas.microsoft.com/office/powerpoint/2010/main" val="29009167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6F12B5DC-1500-4996-8CAD-A261D81F1CD2}" type="slidenum">
              <a:rPr lang="zh-TW" altLang="en-US" smtClean="0"/>
              <a:pPr/>
              <a:t>28</a:t>
            </a:fld>
            <a:endParaRPr lang="zh-TW" altLang="en-US" dirty="0"/>
          </a:p>
        </p:txBody>
      </p:sp>
      <p:pic>
        <p:nvPicPr>
          <p:cNvPr id="5" name="圖片 4"/>
          <p:cNvPicPr>
            <a:picLocks noChangeAspect="1"/>
          </p:cNvPicPr>
          <p:nvPr/>
        </p:nvPicPr>
        <p:blipFill>
          <a:blip r:embed="rId3"/>
          <a:stretch>
            <a:fillRect/>
          </a:stretch>
        </p:blipFill>
        <p:spPr>
          <a:xfrm>
            <a:off x="588711" y="3610943"/>
            <a:ext cx="8311450" cy="2502201"/>
          </a:xfrm>
          <a:prstGeom prst="rect">
            <a:avLst/>
          </a:prstGeom>
        </p:spPr>
      </p:pic>
      <p:sp>
        <p:nvSpPr>
          <p:cNvPr id="6" name="矩形 5"/>
          <p:cNvSpPr/>
          <p:nvPr/>
        </p:nvSpPr>
        <p:spPr>
          <a:xfrm>
            <a:off x="27216" y="3912690"/>
            <a:ext cx="766470" cy="461665"/>
          </a:xfrm>
          <a:prstGeom prst="rect">
            <a:avLst/>
          </a:prstGeom>
        </p:spPr>
        <p:txBody>
          <a:bodyPr wrap="square">
            <a:spAutoFit/>
          </a:bodyPr>
          <a:lstStyle/>
          <a:p>
            <a:r>
              <a:rPr lang="en-US" altLang="zh-TW" sz="2400" dirty="0" smtClean="0"/>
              <a:t>Our</a:t>
            </a:r>
            <a:endParaRPr lang="zh-TW" altLang="en-US" sz="2400" dirty="0"/>
          </a:p>
        </p:txBody>
      </p:sp>
      <p:sp>
        <p:nvSpPr>
          <p:cNvPr id="7" name="矩形 6"/>
          <p:cNvSpPr/>
          <p:nvPr/>
        </p:nvSpPr>
        <p:spPr>
          <a:xfrm>
            <a:off x="173089" y="5067024"/>
            <a:ext cx="620597" cy="461665"/>
          </a:xfrm>
          <a:prstGeom prst="rect">
            <a:avLst/>
          </a:prstGeom>
        </p:spPr>
        <p:txBody>
          <a:bodyPr wrap="square">
            <a:spAutoFit/>
          </a:bodyPr>
          <a:lstStyle/>
          <a:p>
            <a:r>
              <a:rPr lang="en-US" altLang="zh-TW" sz="2400" dirty="0" smtClean="0"/>
              <a:t>[1]</a:t>
            </a:r>
            <a:endParaRPr lang="zh-TW" altLang="en-US" sz="2400" dirty="0"/>
          </a:p>
        </p:txBody>
      </p:sp>
      <p:sp>
        <p:nvSpPr>
          <p:cNvPr id="8" name="矩形 7"/>
          <p:cNvSpPr/>
          <p:nvPr/>
        </p:nvSpPr>
        <p:spPr>
          <a:xfrm>
            <a:off x="1402081" y="6046698"/>
            <a:ext cx="6238794" cy="707886"/>
          </a:xfrm>
          <a:prstGeom prst="rect">
            <a:avLst/>
          </a:prstGeom>
        </p:spPr>
        <p:txBody>
          <a:bodyPr wrap="square">
            <a:spAutoFit/>
          </a:bodyPr>
          <a:lstStyle/>
          <a:p>
            <a:r>
              <a:rPr lang="en-US" altLang="zh-TW" sz="2000" dirty="0"/>
              <a:t>[1] N. Duncan, L. Yu, S. K. Yeung, and D. </a:t>
            </a:r>
            <a:r>
              <a:rPr lang="en-US" altLang="zh-TW" sz="2000" dirty="0" err="1"/>
              <a:t>Terzopoulos</a:t>
            </a:r>
            <a:r>
              <a:rPr lang="en-US" altLang="zh-TW" sz="2000" dirty="0"/>
              <a:t>, “Zoomorphic design,” </a:t>
            </a:r>
            <a:r>
              <a:rPr lang="en-US" altLang="zh-TW" sz="2000" dirty="0" smtClean="0"/>
              <a:t>SIGGRAPH, </a:t>
            </a:r>
            <a:r>
              <a:rPr lang="en-US" altLang="zh-TW" sz="2000" dirty="0"/>
              <a:t>2015.</a:t>
            </a:r>
            <a:endParaRPr lang="zh-TW" altLang="en-US" sz="2000" dirty="0"/>
          </a:p>
        </p:txBody>
      </p:sp>
      <p:pic>
        <p:nvPicPr>
          <p:cNvPr id="9" name="圖片 8"/>
          <p:cNvPicPr>
            <a:picLocks noChangeAspect="1"/>
          </p:cNvPicPr>
          <p:nvPr/>
        </p:nvPicPr>
        <p:blipFill>
          <a:blip r:embed="rId4"/>
          <a:stretch>
            <a:fillRect/>
          </a:stretch>
        </p:blipFill>
        <p:spPr>
          <a:xfrm>
            <a:off x="1006327" y="761374"/>
            <a:ext cx="7201898" cy="2849569"/>
          </a:xfrm>
          <a:prstGeom prst="rect">
            <a:avLst/>
          </a:prstGeom>
        </p:spPr>
      </p:pic>
      <p:sp>
        <p:nvSpPr>
          <p:cNvPr id="11" name="標題 1"/>
          <p:cNvSpPr txBox="1">
            <a:spLocks/>
          </p:cNvSpPr>
          <p:nvPr/>
        </p:nvSpPr>
        <p:spPr>
          <a:xfrm>
            <a:off x="628650" y="173762"/>
            <a:ext cx="7886700" cy="6414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b="1" kern="1200">
                <a:solidFill>
                  <a:srgbClr val="0070C0"/>
                </a:solidFill>
                <a:latin typeface="Segoe UI" panose="020B0502040204020203" pitchFamily="34" charset="0"/>
                <a:ea typeface="+mj-ea"/>
                <a:cs typeface="Segoe UI" panose="020B0502040204020203" pitchFamily="34" charset="0"/>
              </a:defRPr>
            </a:lvl1pPr>
          </a:lstStyle>
          <a:p>
            <a:r>
              <a:rPr lang="en-US" altLang="zh-TW" dirty="0" smtClean="0"/>
              <a:t>Comparison Results</a:t>
            </a:r>
            <a:endParaRPr lang="zh-TW" altLang="en-US" dirty="0"/>
          </a:p>
        </p:txBody>
      </p:sp>
      <p:sp>
        <p:nvSpPr>
          <p:cNvPr id="2" name="橢圓 1"/>
          <p:cNvSpPr/>
          <p:nvPr/>
        </p:nvSpPr>
        <p:spPr>
          <a:xfrm>
            <a:off x="5347252" y="1272208"/>
            <a:ext cx="805070" cy="3180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5347252" y="1751954"/>
            <a:ext cx="805070" cy="3180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9120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95313"/>
            <a:ext cx="7886700" cy="869314"/>
          </a:xfrm>
        </p:spPr>
        <p:txBody>
          <a:bodyPr/>
          <a:lstStyle/>
          <a:p>
            <a:r>
              <a:rPr lang="en-US" altLang="zh-TW" dirty="0" smtClean="0"/>
              <a:t>Conclusion</a:t>
            </a:r>
            <a:r>
              <a:rPr lang="zh-TW" altLang="en-US" dirty="0" smtClean="0"/>
              <a:t> </a:t>
            </a:r>
            <a:r>
              <a:rPr lang="en-US" altLang="zh-TW" dirty="0"/>
              <a:t>and Future Work </a:t>
            </a:r>
            <a:endParaRPr lang="zh-TW" altLang="en-US" dirty="0"/>
          </a:p>
        </p:txBody>
      </p:sp>
      <p:sp>
        <p:nvSpPr>
          <p:cNvPr id="3" name="內容版面配置區 2"/>
          <p:cNvSpPr>
            <a:spLocks noGrp="1"/>
          </p:cNvSpPr>
          <p:nvPr>
            <p:ph idx="1"/>
          </p:nvPr>
        </p:nvSpPr>
        <p:spPr>
          <a:xfrm>
            <a:off x="628650" y="1265468"/>
            <a:ext cx="7886700" cy="5273445"/>
          </a:xfrm>
        </p:spPr>
        <p:txBody>
          <a:bodyPr>
            <a:normAutofit lnSpcReduction="10000"/>
          </a:bodyPr>
          <a:lstStyle/>
          <a:p>
            <a:r>
              <a:rPr lang="en-US" altLang="zh-TW" dirty="0"/>
              <a:t>A model stylization framework is established by topologically, geometrically and texturally blending a functional model with a style </a:t>
            </a:r>
            <a:r>
              <a:rPr lang="en-US" altLang="zh-TW" dirty="0" smtClean="0"/>
              <a:t>model</a:t>
            </a:r>
          </a:p>
          <a:p>
            <a:endParaRPr lang="en-US" altLang="zh-TW" dirty="0" smtClean="0"/>
          </a:p>
          <a:p>
            <a:r>
              <a:rPr lang="en-US" altLang="zh-TW" sz="3000" b="1" dirty="0" smtClean="0"/>
              <a:t>Future Work</a:t>
            </a:r>
          </a:p>
          <a:p>
            <a:r>
              <a:rPr lang="en-US" altLang="zh-TW" dirty="0"/>
              <a:t>Other approaches for defining the rules, e.g., learn from examples</a:t>
            </a:r>
          </a:p>
          <a:p>
            <a:r>
              <a:rPr lang="en-US" altLang="zh-TW" dirty="0"/>
              <a:t>More deform methods, e.g., Laplacian surface editing, extract the skeleton of input models and deform models by transforming the skeleton</a:t>
            </a:r>
          </a:p>
          <a:p>
            <a:r>
              <a:rPr lang="en-US" altLang="zh-TW" dirty="0"/>
              <a:t>More design strategies, e.g., model abstraction</a:t>
            </a:r>
          </a:p>
          <a:p>
            <a:r>
              <a:rPr lang="en-US" altLang="zh-TW" dirty="0"/>
              <a:t>Users can modify details</a:t>
            </a:r>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29</a:t>
            </a:fld>
            <a:endParaRPr lang="zh-TW" altLang="en-US" dirty="0"/>
          </a:p>
        </p:txBody>
      </p:sp>
      <p:pic>
        <p:nvPicPr>
          <p:cNvPr id="5"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287" y="5677446"/>
            <a:ext cx="1242168" cy="1044030"/>
          </a:xfrm>
          <a:prstGeom prst="rect">
            <a:avLst/>
          </a:prstGeom>
        </p:spPr>
      </p:pic>
    </p:spTree>
    <p:extLst>
      <p:ext uri="{BB962C8B-B14F-4D97-AF65-F5344CB8AC3E}">
        <p14:creationId xmlns:p14="http://schemas.microsoft.com/office/powerpoint/2010/main" val="8326521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285116"/>
            <a:ext cx="7886700" cy="1325563"/>
          </a:xfrm>
        </p:spPr>
        <p:txBody>
          <a:bodyPr/>
          <a:lstStyle/>
          <a:p>
            <a:r>
              <a:rPr lang="en-US" altLang="zh-TW" dirty="0" smtClean="0"/>
              <a:t>Definition of Style</a:t>
            </a:r>
            <a:endParaRPr lang="zh-TW" altLang="en-US" dirty="0"/>
          </a:p>
        </p:txBody>
      </p:sp>
      <p:sp>
        <p:nvSpPr>
          <p:cNvPr id="3" name="內容版面配置區 2"/>
          <p:cNvSpPr>
            <a:spLocks noGrp="1"/>
          </p:cNvSpPr>
          <p:nvPr>
            <p:ph idx="1"/>
          </p:nvPr>
        </p:nvSpPr>
        <p:spPr>
          <a:xfrm>
            <a:off x="628650" y="1856935"/>
            <a:ext cx="7886700" cy="4320028"/>
          </a:xfrm>
        </p:spPr>
        <p:txBody>
          <a:bodyPr>
            <a:normAutofit/>
          </a:bodyPr>
          <a:lstStyle/>
          <a:p>
            <a:r>
              <a:rPr lang="en-US" altLang="zh-TW" dirty="0" smtClean="0"/>
              <a:t>Some </a:t>
            </a:r>
            <a:r>
              <a:rPr lang="en-US" altLang="zh-TW" dirty="0"/>
              <a:t>researches of 3D model stylization </a:t>
            </a:r>
            <a:r>
              <a:rPr lang="en-US" altLang="zh-TW" dirty="0" smtClean="0"/>
              <a:t>define “style</a:t>
            </a:r>
            <a:r>
              <a:rPr lang="en-US" altLang="zh-TW" dirty="0"/>
              <a:t>” </a:t>
            </a:r>
            <a:r>
              <a:rPr lang="en-US" altLang="zh-TW" dirty="0" smtClean="0"/>
              <a:t>as </a:t>
            </a:r>
            <a:r>
              <a:rPr lang="en-US" altLang="zh-TW" dirty="0"/>
              <a:t>defined as concise </a:t>
            </a:r>
            <a:r>
              <a:rPr lang="en-US" altLang="zh-TW" dirty="0" smtClean="0"/>
              <a:t>curves [1][2].</a:t>
            </a:r>
            <a:endParaRPr lang="en-US" altLang="zh-TW" dirty="0"/>
          </a:p>
          <a:p>
            <a:r>
              <a:rPr lang="en-US" altLang="zh-TW" dirty="0" smtClean="0"/>
              <a:t>We define “style” </a:t>
            </a:r>
            <a:r>
              <a:rPr lang="en-US" altLang="zh-TW" dirty="0"/>
              <a:t>as the characteristics of representative </a:t>
            </a:r>
            <a:r>
              <a:rPr lang="en-US" altLang="zh-TW" dirty="0" smtClean="0"/>
              <a:t>objects. </a:t>
            </a:r>
            <a:r>
              <a:rPr lang="en-US" altLang="zh-TW" dirty="0"/>
              <a:t>These characteristics include color </a:t>
            </a:r>
            <a:r>
              <a:rPr lang="en-US" altLang="zh-TW" dirty="0" smtClean="0"/>
              <a:t>appearances (texture</a:t>
            </a:r>
            <a:r>
              <a:rPr lang="en-US" altLang="zh-TW" dirty="0"/>
              <a:t>) and geometric features.</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3</a:t>
            </a:fld>
            <a:endParaRPr lang="zh-TW" altLang="en-US" dirty="0"/>
          </a:p>
        </p:txBody>
      </p:sp>
      <p:sp>
        <p:nvSpPr>
          <p:cNvPr id="5" name="矩形 4"/>
          <p:cNvSpPr/>
          <p:nvPr/>
        </p:nvSpPr>
        <p:spPr>
          <a:xfrm>
            <a:off x="980440" y="5039142"/>
            <a:ext cx="6873240" cy="1200329"/>
          </a:xfrm>
          <a:prstGeom prst="rect">
            <a:avLst/>
          </a:prstGeom>
        </p:spPr>
        <p:txBody>
          <a:bodyPr wrap="square">
            <a:spAutoFit/>
          </a:bodyPr>
          <a:lstStyle/>
          <a:p>
            <a:r>
              <a:rPr lang="zh-TW" altLang="en-US" dirty="0" smtClean="0">
                <a:solidFill>
                  <a:schemeClr val="tx1">
                    <a:lumMod val="50000"/>
                    <a:lumOff val="50000"/>
                  </a:schemeClr>
                </a:solidFill>
              </a:rPr>
              <a:t>[</a:t>
            </a:r>
            <a:r>
              <a:rPr lang="en-US" altLang="zh-TW" dirty="0" smtClean="0">
                <a:solidFill>
                  <a:schemeClr val="tx1">
                    <a:lumMod val="50000"/>
                    <a:lumOff val="50000"/>
                  </a:schemeClr>
                </a:solidFill>
              </a:rPr>
              <a:t>1</a:t>
            </a:r>
            <a:r>
              <a:rPr lang="zh-TW" altLang="en-US" dirty="0" smtClean="0">
                <a:solidFill>
                  <a:schemeClr val="tx1">
                    <a:lumMod val="50000"/>
                    <a:lumOff val="50000"/>
                  </a:schemeClr>
                </a:solidFill>
              </a:rPr>
              <a:t>] </a:t>
            </a:r>
            <a:r>
              <a:rPr lang="zh-TW" altLang="en-US" dirty="0">
                <a:solidFill>
                  <a:schemeClr val="tx1">
                    <a:lumMod val="50000"/>
                    <a:lumOff val="50000"/>
                  </a:schemeClr>
                </a:solidFill>
              </a:rPr>
              <a:t>H. Li, H. Zhang, Y. Wang, J. Cao, A. Shamir, and D. Cohen-Or</a:t>
            </a:r>
            <a:r>
              <a:rPr lang="zh-TW" altLang="en-US" i="1" dirty="0">
                <a:solidFill>
                  <a:schemeClr val="tx1">
                    <a:lumMod val="50000"/>
                    <a:lumOff val="50000"/>
                  </a:schemeClr>
                </a:solidFill>
              </a:rPr>
              <a:t>, "Curve style analysis in a set of shapes,"</a:t>
            </a:r>
            <a:r>
              <a:rPr lang="zh-TW" altLang="en-US" dirty="0">
                <a:solidFill>
                  <a:schemeClr val="tx1">
                    <a:lumMod val="50000"/>
                    <a:lumOff val="50000"/>
                  </a:schemeClr>
                </a:solidFill>
              </a:rPr>
              <a:t> Computer Graphics Forum, 2013.</a:t>
            </a:r>
          </a:p>
          <a:p>
            <a:r>
              <a:rPr lang="zh-TW" altLang="en-US" dirty="0" smtClean="0">
                <a:solidFill>
                  <a:schemeClr val="tx1">
                    <a:lumMod val="50000"/>
                    <a:lumOff val="50000"/>
                  </a:schemeClr>
                </a:solidFill>
              </a:rPr>
              <a:t>[</a:t>
            </a:r>
            <a:r>
              <a:rPr lang="en-US" altLang="zh-TW" dirty="0" smtClean="0">
                <a:solidFill>
                  <a:schemeClr val="tx1">
                    <a:lumMod val="50000"/>
                    <a:lumOff val="50000"/>
                  </a:schemeClr>
                </a:solidFill>
              </a:rPr>
              <a:t>2</a:t>
            </a:r>
            <a:r>
              <a:rPr lang="zh-TW" altLang="en-US" dirty="0" smtClean="0">
                <a:solidFill>
                  <a:schemeClr val="tx1">
                    <a:lumMod val="50000"/>
                    <a:lumOff val="50000"/>
                  </a:schemeClr>
                </a:solidFill>
              </a:rPr>
              <a:t>] </a:t>
            </a:r>
            <a:r>
              <a:rPr lang="zh-TW" altLang="en-US" dirty="0">
                <a:solidFill>
                  <a:schemeClr val="tx1">
                    <a:lumMod val="50000"/>
                    <a:lumOff val="50000"/>
                  </a:schemeClr>
                </a:solidFill>
              </a:rPr>
              <a:t>Z. Han, Z. Liu, J. Han, and S. Bu, </a:t>
            </a:r>
            <a:r>
              <a:rPr lang="en-US" altLang="zh-TW" i="1" dirty="0" smtClean="0">
                <a:solidFill>
                  <a:schemeClr val="tx1">
                    <a:lumMod val="50000"/>
                    <a:lumOff val="50000"/>
                  </a:schemeClr>
                </a:solidFill>
              </a:rPr>
              <a:t>"</a:t>
            </a:r>
            <a:r>
              <a:rPr lang="zh-TW" altLang="en-US" i="1" dirty="0" smtClean="0">
                <a:solidFill>
                  <a:schemeClr val="tx1">
                    <a:lumMod val="50000"/>
                    <a:lumOff val="50000"/>
                  </a:schemeClr>
                </a:solidFill>
              </a:rPr>
              <a:t>3</a:t>
            </a:r>
            <a:r>
              <a:rPr lang="zh-TW" altLang="en-US" i="1" dirty="0">
                <a:solidFill>
                  <a:schemeClr val="tx1">
                    <a:lumMod val="50000"/>
                    <a:lumOff val="50000"/>
                  </a:schemeClr>
                </a:solidFill>
              </a:rPr>
              <a:t>D shape creation by </a:t>
            </a:r>
            <a:r>
              <a:rPr lang="zh-TW" altLang="en-US" i="1" dirty="0" smtClean="0">
                <a:solidFill>
                  <a:schemeClr val="tx1">
                    <a:lumMod val="50000"/>
                    <a:lumOff val="50000"/>
                  </a:schemeClr>
                </a:solidFill>
              </a:rPr>
              <a:t>style transfer,</a:t>
            </a:r>
            <a:r>
              <a:rPr lang="zh-TW" altLang="en-US" i="1" dirty="0">
                <a:solidFill>
                  <a:schemeClr val="tx1">
                    <a:lumMod val="50000"/>
                    <a:lumOff val="50000"/>
                  </a:schemeClr>
                </a:solidFill>
              </a:rPr>
              <a:t>"</a:t>
            </a:r>
            <a:r>
              <a:rPr lang="zh-TW" altLang="en-US" dirty="0">
                <a:solidFill>
                  <a:schemeClr val="tx1">
                    <a:lumMod val="50000"/>
                    <a:lumOff val="50000"/>
                  </a:schemeClr>
                </a:solidFill>
              </a:rPr>
              <a:t> The Visual Computer, 2015.</a:t>
            </a:r>
          </a:p>
        </p:txBody>
      </p:sp>
    </p:spTree>
    <p:extLst>
      <p:ext uri="{BB962C8B-B14F-4D97-AF65-F5344CB8AC3E}">
        <p14:creationId xmlns:p14="http://schemas.microsoft.com/office/powerpoint/2010/main" val="2211438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2719416"/>
            <a:ext cx="7886700" cy="1325563"/>
          </a:xfrm>
        </p:spPr>
        <p:txBody>
          <a:bodyPr/>
          <a:lstStyle/>
          <a:p>
            <a:pPr algn="ctr"/>
            <a:r>
              <a:rPr lang="en-US" altLang="zh-TW" dirty="0" smtClean="0"/>
              <a:t>Thank you</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30</a:t>
            </a:fld>
            <a:endParaRPr lang="zh-TW" altLang="en-US" dirty="0"/>
          </a:p>
        </p:txBody>
      </p:sp>
    </p:spTree>
    <p:extLst>
      <p:ext uri="{BB962C8B-B14F-4D97-AF65-F5344CB8AC3E}">
        <p14:creationId xmlns:p14="http://schemas.microsoft.com/office/powerpoint/2010/main" val="24955228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31</a:t>
            </a:fld>
            <a:endParaRPr lang="zh-TW" altLang="en-US" dirty="0"/>
          </a:p>
        </p:txBody>
      </p:sp>
    </p:spTree>
    <p:extLst>
      <p:ext uri="{BB962C8B-B14F-4D97-AF65-F5344CB8AC3E}">
        <p14:creationId xmlns:p14="http://schemas.microsoft.com/office/powerpoint/2010/main" val="16362431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32</a:t>
            </a:fld>
            <a:endParaRPr lang="zh-TW" altLang="en-US" dirty="0"/>
          </a:p>
        </p:txBody>
      </p:sp>
    </p:spTree>
    <p:extLst>
      <p:ext uri="{BB962C8B-B14F-4D97-AF65-F5344CB8AC3E}">
        <p14:creationId xmlns:p14="http://schemas.microsoft.com/office/powerpoint/2010/main" val="32183359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33</a:t>
            </a:fld>
            <a:endParaRPr lang="zh-TW" altLang="en-US" dirty="0"/>
          </a:p>
        </p:txBody>
      </p:sp>
    </p:spTree>
    <p:extLst>
      <p:ext uri="{BB962C8B-B14F-4D97-AF65-F5344CB8AC3E}">
        <p14:creationId xmlns:p14="http://schemas.microsoft.com/office/powerpoint/2010/main" val="33486207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08289"/>
            <a:ext cx="7886700" cy="1325563"/>
          </a:xfrm>
        </p:spPr>
        <p:txBody>
          <a:bodyPr/>
          <a:lstStyle/>
          <a:p>
            <a:r>
              <a:rPr lang="en-US" altLang="zh-TW" dirty="0"/>
              <a:t>Motivation</a:t>
            </a:r>
            <a:endParaRPr lang="zh-TW" altLang="en-US" dirty="0"/>
          </a:p>
        </p:txBody>
      </p:sp>
      <p:sp>
        <p:nvSpPr>
          <p:cNvPr id="3" name="內容版面配置區 2"/>
          <p:cNvSpPr>
            <a:spLocks noGrp="1"/>
          </p:cNvSpPr>
          <p:nvPr>
            <p:ph idx="1"/>
          </p:nvPr>
        </p:nvSpPr>
        <p:spPr>
          <a:xfrm>
            <a:off x="628650" y="2869243"/>
            <a:ext cx="7886700" cy="3272065"/>
          </a:xfrm>
        </p:spPr>
        <p:txBody>
          <a:bodyPr/>
          <a:lstStyle/>
          <a:p>
            <a:r>
              <a:rPr lang="en-US" altLang="zh-TW" b="1" dirty="0"/>
              <a:t>Stylized products: </a:t>
            </a:r>
            <a:r>
              <a:rPr lang="en-US" altLang="zh-TW" dirty="0"/>
              <a:t>functional products that possess the form or appearance of an animal or a character</a:t>
            </a:r>
          </a:p>
          <a:p>
            <a:r>
              <a:rPr lang="en-US" altLang="zh-TW" dirty="0"/>
              <a:t>Difficult to create using conventional modeling tools</a:t>
            </a:r>
          </a:p>
          <a:p>
            <a:r>
              <a:rPr lang="en-US" altLang="zh-TW" b="1" dirty="0"/>
              <a:t>Goal: </a:t>
            </a:r>
            <a:r>
              <a:rPr lang="en-US" altLang="zh-TW" dirty="0"/>
              <a:t>enable the users to</a:t>
            </a:r>
            <a:r>
              <a:rPr lang="zh-TW" altLang="en-US" dirty="0"/>
              <a:t> </a:t>
            </a:r>
            <a:r>
              <a:rPr lang="en-US" altLang="zh-TW" dirty="0"/>
              <a:t>create stylized models with simple actions</a:t>
            </a:r>
            <a:endParaRPr lang="en-US" altLang="zh-TW" b="1" dirty="0"/>
          </a:p>
          <a:p>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34</a:t>
            </a:fld>
            <a:endParaRPr lang="zh-TW" altLang="en-US" dirty="0"/>
          </a:p>
        </p:txBody>
      </p:sp>
      <p:pic>
        <p:nvPicPr>
          <p:cNvPr id="5" name="圖片 4"/>
          <p:cNvPicPr>
            <a:picLocks noChangeAspect="1"/>
          </p:cNvPicPr>
          <p:nvPr/>
        </p:nvPicPr>
        <p:blipFill>
          <a:blip r:embed="rId2"/>
          <a:stretch>
            <a:fillRect/>
          </a:stretch>
        </p:blipFill>
        <p:spPr>
          <a:xfrm>
            <a:off x="1779270" y="1399939"/>
            <a:ext cx="5815012" cy="1292225"/>
          </a:xfrm>
          <a:prstGeom prst="rect">
            <a:avLst/>
          </a:prstGeom>
        </p:spPr>
      </p:pic>
    </p:spTree>
    <p:extLst>
      <p:ext uri="{BB962C8B-B14F-4D97-AF65-F5344CB8AC3E}">
        <p14:creationId xmlns:p14="http://schemas.microsoft.com/office/powerpoint/2010/main" val="7834343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6883181" y="930615"/>
            <a:ext cx="2089800" cy="2509000"/>
          </a:xfrm>
          <a:prstGeom prst="rect">
            <a:avLst/>
          </a:prstGeom>
        </p:spPr>
      </p:pic>
      <p:sp>
        <p:nvSpPr>
          <p:cNvPr id="2" name="標題 1"/>
          <p:cNvSpPr>
            <a:spLocks noGrp="1"/>
          </p:cNvSpPr>
          <p:nvPr>
            <p:ph type="title"/>
          </p:nvPr>
        </p:nvSpPr>
        <p:spPr/>
        <p:txBody>
          <a:bodyPr/>
          <a:lstStyle/>
          <a:p>
            <a:r>
              <a:rPr lang="en-US" altLang="zh-TW" dirty="0"/>
              <a:t>Failure </a:t>
            </a:r>
            <a:r>
              <a:rPr lang="en-US" altLang="zh-TW" dirty="0" smtClean="0"/>
              <a:t>Cases</a:t>
            </a:r>
            <a:endParaRPr lang="zh-TW" altLang="en-US" dirty="0"/>
          </a:p>
        </p:txBody>
      </p:sp>
      <p:sp>
        <p:nvSpPr>
          <p:cNvPr id="3" name="內容版面配置區 2"/>
          <p:cNvSpPr>
            <a:spLocks noGrp="1"/>
          </p:cNvSpPr>
          <p:nvPr>
            <p:ph idx="1"/>
          </p:nvPr>
        </p:nvSpPr>
        <p:spPr>
          <a:xfrm>
            <a:off x="300625" y="1488758"/>
            <a:ext cx="6989524" cy="1806703"/>
          </a:xfrm>
        </p:spPr>
        <p:txBody>
          <a:bodyPr/>
          <a:lstStyle/>
          <a:p>
            <a:r>
              <a:rPr lang="en-US" altLang="zh-TW" b="1" dirty="0" smtClean="0"/>
              <a:t>Fail on </a:t>
            </a:r>
            <a:r>
              <a:rPr lang="en-US" altLang="zh-TW" b="1" dirty="0"/>
              <a:t>identifying target point </a:t>
            </a:r>
            <a:r>
              <a:rPr lang="en-US" altLang="zh-TW" b="1" dirty="0" smtClean="0"/>
              <a:t>d :</a:t>
            </a:r>
          </a:p>
          <a:p>
            <a:pPr lvl="1"/>
            <a:r>
              <a:rPr lang="en-US" altLang="zh-TW" sz="2800" dirty="0" smtClean="0"/>
              <a:t>The </a:t>
            </a:r>
            <a:r>
              <a:rPr lang="en-US" altLang="zh-TW" sz="2800" dirty="0"/>
              <a:t>texture pattern of bear hands </a:t>
            </a:r>
            <a:r>
              <a:rPr lang="en-US" altLang="zh-TW" sz="2800" dirty="0" smtClean="0"/>
              <a:t>is not </a:t>
            </a:r>
            <a:r>
              <a:rPr lang="en-US" altLang="zh-TW" sz="2800" dirty="0"/>
              <a:t>preserved well because the </a:t>
            </a:r>
            <a:r>
              <a:rPr lang="en-US" altLang="zh-TW" sz="2800" dirty="0" smtClean="0"/>
              <a:t>inverse matching of the texture pattern</a:t>
            </a:r>
          </a:p>
          <a:p>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35</a:t>
            </a:fld>
            <a:endParaRPr lang="zh-TW" altLang="en-US" dirty="0"/>
          </a:p>
        </p:txBody>
      </p:sp>
      <p:sp>
        <p:nvSpPr>
          <p:cNvPr id="7" name="內容版面配置區 2"/>
          <p:cNvSpPr txBox="1">
            <a:spLocks/>
          </p:cNvSpPr>
          <p:nvPr/>
        </p:nvSpPr>
        <p:spPr>
          <a:xfrm>
            <a:off x="293674" y="3681197"/>
            <a:ext cx="6342515" cy="2330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b="1" dirty="0" smtClean="0"/>
              <a:t>Fail on mesh warping:</a:t>
            </a:r>
          </a:p>
          <a:p>
            <a:pPr lvl="1"/>
            <a:r>
              <a:rPr lang="en-US" altLang="zh-TW" dirty="0" smtClean="0"/>
              <a:t>to avoid </a:t>
            </a:r>
            <a:r>
              <a:rPr lang="en-US" altLang="zh-TW" dirty="0" err="1" smtClean="0"/>
              <a:t>foldover</a:t>
            </a:r>
            <a:r>
              <a:rPr lang="en-US" altLang="zh-TW" dirty="0" smtClean="0"/>
              <a:t> faces, not all vertices are warped to their desired positions</a:t>
            </a:r>
          </a:p>
        </p:txBody>
      </p:sp>
      <p:pic>
        <p:nvPicPr>
          <p:cNvPr id="8" name="圖片 7"/>
          <p:cNvPicPr>
            <a:picLocks noChangeAspect="1"/>
          </p:cNvPicPr>
          <p:nvPr/>
        </p:nvPicPr>
        <p:blipFill>
          <a:blip r:embed="rId4"/>
          <a:stretch>
            <a:fillRect/>
          </a:stretch>
        </p:blipFill>
        <p:spPr>
          <a:xfrm>
            <a:off x="6372196" y="4001726"/>
            <a:ext cx="2486025" cy="2009775"/>
          </a:xfrm>
          <a:prstGeom prst="rect">
            <a:avLst/>
          </a:prstGeom>
        </p:spPr>
      </p:pic>
    </p:spTree>
    <p:extLst>
      <p:ext uri="{BB962C8B-B14F-4D97-AF65-F5344CB8AC3E}">
        <p14:creationId xmlns:p14="http://schemas.microsoft.com/office/powerpoint/2010/main" val="2015370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Step 2. Uniform </a:t>
            </a:r>
            <a:r>
              <a:rPr lang="en-US" altLang="zh-TW" dirty="0" smtClean="0"/>
              <a:t>Scaling </a:t>
            </a:r>
            <a:br>
              <a:rPr lang="en-US" altLang="zh-TW" dirty="0" smtClean="0"/>
            </a:br>
            <a:r>
              <a:rPr lang="en-US" altLang="zh-TW" dirty="0"/>
              <a:t> </a:t>
            </a:r>
            <a:r>
              <a:rPr lang="en-US" altLang="zh-TW" dirty="0" smtClean="0"/>
              <a:t>                             — Example</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36</a:t>
            </a:fld>
            <a:endParaRPr lang="zh-TW" altLang="en-US" dirty="0"/>
          </a:p>
        </p:txBody>
      </p:sp>
      <p:pic>
        <p:nvPicPr>
          <p:cNvPr id="6" name="Picture 4" descr="C:\Users\Jenny\Dropbox\Figure\BeforeGlobalAlignment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98" y="2492896"/>
            <a:ext cx="7772400" cy="238125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140"/>
          <p:cNvSpPr txBox="1"/>
          <p:nvPr/>
        </p:nvSpPr>
        <p:spPr>
          <a:xfrm>
            <a:off x="209550" y="2607297"/>
            <a:ext cx="1489126" cy="461665"/>
          </a:xfrm>
          <a:prstGeom prst="rect">
            <a:avLst/>
          </a:prstGeom>
          <a:noFill/>
        </p:spPr>
        <p:txBody>
          <a:bodyPr wrap="none" rtlCol="0">
            <a:spAutoFit/>
          </a:bodyPr>
          <a:lstStyle/>
          <a:p>
            <a:r>
              <a:rPr lang="en-US" altLang="zh-TW" sz="2400" b="1" dirty="0" smtClean="0">
                <a:latin typeface="Garamond" panose="02020404030301010803" pitchFamily="18" charset="0"/>
              </a:rPr>
              <a:t>(a) Before</a:t>
            </a:r>
          </a:p>
        </p:txBody>
      </p:sp>
      <p:grpSp>
        <p:nvGrpSpPr>
          <p:cNvPr id="3" name="群組 2"/>
          <p:cNvGrpSpPr/>
          <p:nvPr/>
        </p:nvGrpSpPr>
        <p:grpSpPr>
          <a:xfrm>
            <a:off x="209550" y="4509122"/>
            <a:ext cx="8335963" cy="1922138"/>
            <a:chOff x="209550" y="4509122"/>
            <a:chExt cx="8335963" cy="1922138"/>
          </a:xfrm>
        </p:grpSpPr>
        <p:pic>
          <p:nvPicPr>
            <p:cNvPr id="5" name="Picture 2" descr="C:\Users\Jenny\Dropbox\Figure\AfterGlobalAlignment3.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638" y="4869160"/>
              <a:ext cx="7762875" cy="15621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140"/>
            <p:cNvSpPr txBox="1"/>
            <p:nvPr/>
          </p:nvSpPr>
          <p:spPr>
            <a:xfrm>
              <a:off x="209550" y="4509122"/>
              <a:ext cx="1290738" cy="461665"/>
            </a:xfrm>
            <a:prstGeom prst="rect">
              <a:avLst/>
            </a:prstGeom>
            <a:noFill/>
          </p:spPr>
          <p:txBody>
            <a:bodyPr wrap="none" rtlCol="0">
              <a:spAutoFit/>
            </a:bodyPr>
            <a:lstStyle/>
            <a:p>
              <a:r>
                <a:rPr lang="en-US" altLang="zh-TW" sz="2400" b="1" dirty="0" smtClean="0">
                  <a:latin typeface="Garamond" panose="02020404030301010803" pitchFamily="18" charset="0"/>
                </a:rPr>
                <a:t>(b) After</a:t>
              </a:r>
            </a:p>
          </p:txBody>
        </p:sp>
      </p:grpSp>
      <p:sp>
        <p:nvSpPr>
          <p:cNvPr id="9" name="矩形 8"/>
          <p:cNvSpPr/>
          <p:nvPr/>
        </p:nvSpPr>
        <p:spPr>
          <a:xfrm>
            <a:off x="549729" y="1302442"/>
            <a:ext cx="2875082" cy="584775"/>
          </a:xfrm>
          <a:prstGeom prst="rect">
            <a:avLst/>
          </a:prstGeom>
        </p:spPr>
        <p:txBody>
          <a:bodyPr wrap="none">
            <a:spAutoFit/>
          </a:bodyPr>
          <a:lstStyle/>
          <a:p>
            <a:r>
              <a:rPr lang="en-US" altLang="zh-TW" sz="3200" i="1" dirty="0" smtClean="0">
                <a:solidFill>
                  <a:srgbClr val="BC1470"/>
                </a:solidFill>
                <a:latin typeface="Segoe UI" panose="020B0502040204020203" pitchFamily="34" charset="0"/>
                <a:cs typeface="Segoe UI" panose="020B0502040204020203" pitchFamily="34" charset="0"/>
              </a:rPr>
              <a:t>Base part: cone</a:t>
            </a:r>
            <a:endParaRPr lang="zh-TW" altLang="en-US" sz="3200" i="1" dirty="0">
              <a:solidFill>
                <a:srgbClr val="BC1470"/>
              </a:solidFill>
              <a:latin typeface="Segoe UI" panose="020B0502040204020203" pitchFamily="34" charset="0"/>
              <a:cs typeface="Segoe UI" panose="020B0502040204020203" pitchFamily="34" charset="0"/>
            </a:endParaRPr>
          </a:p>
        </p:txBody>
      </p:sp>
      <p:sp>
        <p:nvSpPr>
          <p:cNvPr id="10" name="矩形 9"/>
          <p:cNvSpPr/>
          <p:nvPr/>
        </p:nvSpPr>
        <p:spPr>
          <a:xfrm>
            <a:off x="3796696" y="1299831"/>
            <a:ext cx="2762488" cy="584775"/>
          </a:xfrm>
          <a:prstGeom prst="rect">
            <a:avLst/>
          </a:prstGeom>
        </p:spPr>
        <p:txBody>
          <a:bodyPr wrap="none">
            <a:spAutoFit/>
          </a:bodyPr>
          <a:lstStyle/>
          <a:p>
            <a:r>
              <a:rPr lang="en-US" altLang="zh-TW" sz="3200" i="1" dirty="0" smtClean="0">
                <a:solidFill>
                  <a:srgbClr val="BC1470"/>
                </a:solidFill>
                <a:latin typeface="Segoe UI" panose="020B0502040204020203" pitchFamily="34" charset="0"/>
                <a:cs typeface="Segoe UI" panose="020B0502040204020203" pitchFamily="34" charset="0"/>
              </a:rPr>
              <a:t>Style part: cow</a:t>
            </a:r>
            <a:endParaRPr lang="zh-TW" altLang="en-US" sz="3200" i="1" dirty="0">
              <a:solidFill>
                <a:srgbClr val="BC1470"/>
              </a:solidFill>
              <a:latin typeface="Segoe UI" panose="020B0502040204020203" pitchFamily="34" charset="0"/>
              <a:cs typeface="Segoe UI" panose="020B0502040204020203" pitchFamily="34" charset="0"/>
            </a:endParaRPr>
          </a:p>
        </p:txBody>
      </p:sp>
      <p:sp>
        <p:nvSpPr>
          <p:cNvPr id="11" name="矩形 10"/>
          <p:cNvSpPr/>
          <p:nvPr/>
        </p:nvSpPr>
        <p:spPr>
          <a:xfrm>
            <a:off x="5129713" y="2197481"/>
            <a:ext cx="3720442" cy="584775"/>
          </a:xfrm>
          <a:prstGeom prst="rect">
            <a:avLst/>
          </a:prstGeom>
        </p:spPr>
        <p:txBody>
          <a:bodyPr wrap="none">
            <a:spAutoFit/>
          </a:bodyPr>
          <a:lstStyle/>
          <a:p>
            <a:r>
              <a:rPr lang="en-US" altLang="zh-TW" sz="3200" i="1" dirty="0">
                <a:solidFill>
                  <a:srgbClr val="BC1470"/>
                </a:solidFill>
                <a:latin typeface="Segoe UI" panose="020B0502040204020203" pitchFamily="34" charset="0"/>
                <a:cs typeface="Segoe UI" panose="020B0502040204020203" pitchFamily="34" charset="0"/>
              </a:rPr>
              <a:t>AABB of a base part</a:t>
            </a:r>
            <a:endParaRPr lang="zh-TW" altLang="en-US" sz="3200" i="1" dirty="0">
              <a:solidFill>
                <a:srgbClr val="BC1470"/>
              </a:solidFill>
              <a:latin typeface="Segoe UI" panose="020B0502040204020203" pitchFamily="34" charset="0"/>
              <a:cs typeface="Segoe UI" panose="020B0502040204020203" pitchFamily="34" charset="0"/>
            </a:endParaRPr>
          </a:p>
        </p:txBody>
      </p:sp>
      <p:cxnSp>
        <p:nvCxnSpPr>
          <p:cNvPr id="13" name="弧形接點 12"/>
          <p:cNvCxnSpPr>
            <a:stCxn id="11" idx="3"/>
            <a:endCxn id="6" idx="3"/>
          </p:cNvCxnSpPr>
          <p:nvPr/>
        </p:nvCxnSpPr>
        <p:spPr>
          <a:xfrm flipH="1">
            <a:off x="8565198" y="2489869"/>
            <a:ext cx="284957" cy="1193652"/>
          </a:xfrm>
          <a:prstGeom prst="curvedConnector3">
            <a:avLst>
              <a:gd name="adj1" fmla="val -80223"/>
            </a:avLst>
          </a:prstGeom>
          <a:ln>
            <a:solidFill>
              <a:srgbClr val="BC147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9" idx="2"/>
          </p:cNvCxnSpPr>
          <p:nvPr/>
        </p:nvCxnSpPr>
        <p:spPr>
          <a:xfrm>
            <a:off x="1987270" y="1887217"/>
            <a:ext cx="0" cy="1492591"/>
          </a:xfrm>
          <a:prstGeom prst="straightConnector1">
            <a:avLst/>
          </a:prstGeom>
          <a:ln>
            <a:solidFill>
              <a:srgbClr val="BC147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0" idx="2"/>
          </p:cNvCxnSpPr>
          <p:nvPr/>
        </p:nvCxnSpPr>
        <p:spPr>
          <a:xfrm flipH="1">
            <a:off x="3894990" y="1884606"/>
            <a:ext cx="1282950" cy="897650"/>
          </a:xfrm>
          <a:prstGeom prst="straightConnector1">
            <a:avLst/>
          </a:prstGeom>
          <a:ln>
            <a:solidFill>
              <a:srgbClr val="BC147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14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Computational Time of </a:t>
            </a:r>
            <a:br>
              <a:rPr lang="en-US" altLang="zh-TW" dirty="0" smtClean="0"/>
            </a:br>
            <a:r>
              <a:rPr lang="en-US" altLang="zh-TW" dirty="0" smtClean="0"/>
              <a:t>Topology Blending</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37</a:t>
            </a:fld>
            <a:endParaRPr lang="zh-TW" altLang="en-US" dirty="0"/>
          </a:p>
        </p:txBody>
      </p:sp>
      <p:sp>
        <p:nvSpPr>
          <p:cNvPr id="5" name="TextBox 4"/>
          <p:cNvSpPr txBox="1"/>
          <p:nvPr/>
        </p:nvSpPr>
        <p:spPr>
          <a:xfrm>
            <a:off x="611560" y="1486442"/>
            <a:ext cx="3701654" cy="400110"/>
          </a:xfrm>
          <a:prstGeom prst="rect">
            <a:avLst/>
          </a:prstGeom>
          <a:noFill/>
        </p:spPr>
        <p:txBody>
          <a:bodyPr wrap="none" rtlCol="0">
            <a:spAutoFit/>
          </a:bodyPr>
          <a:lstStyle/>
          <a:p>
            <a:r>
              <a:rPr lang="en-US" altLang="zh-CN" sz="2000" b="1" dirty="0" smtClean="0">
                <a:latin typeface="Palatino Linotype" pitchFamily="18" charset="0"/>
              </a:rPr>
              <a:t>Computational time (seconds)</a:t>
            </a:r>
            <a:endParaRPr lang="zh-CN" altLang="en-US" sz="2000" b="1" dirty="0">
              <a:latin typeface="Palatino Linotype" pitchFamily="18" charset="0"/>
            </a:endParaRPr>
          </a:p>
        </p:txBody>
      </p:sp>
      <p:graphicFrame>
        <p:nvGraphicFramePr>
          <p:cNvPr id="6" name="图表 2"/>
          <p:cNvGraphicFramePr>
            <a:graphicFrameLocks/>
          </p:cNvGraphicFramePr>
          <p:nvPr>
            <p:extLst>
              <p:ext uri="{D42A27DB-BD31-4B8C-83A1-F6EECF244321}">
                <p14:modId xmlns:p14="http://schemas.microsoft.com/office/powerpoint/2010/main" val="4093020894"/>
              </p:ext>
            </p:extLst>
          </p:nvPr>
        </p:nvGraphicFramePr>
        <p:xfrm>
          <a:off x="622176" y="1875464"/>
          <a:ext cx="7908224" cy="47525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303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Computational </a:t>
            </a:r>
            <a:r>
              <a:rPr lang="en-US" altLang="zh-TW" dirty="0" smtClean="0"/>
              <a:t>Time of Surface Blending</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38</a:t>
            </a:fld>
            <a:endParaRPr lang="zh-TW" altLang="en-US" dirty="0"/>
          </a:p>
        </p:txBody>
      </p:sp>
      <p:pic>
        <p:nvPicPr>
          <p:cNvPr id="5" name="圖片 4"/>
          <p:cNvPicPr>
            <a:picLocks noChangeAspect="1"/>
          </p:cNvPicPr>
          <p:nvPr/>
        </p:nvPicPr>
        <p:blipFill>
          <a:blip r:embed="rId3"/>
          <a:stretch>
            <a:fillRect/>
          </a:stretch>
        </p:blipFill>
        <p:spPr>
          <a:xfrm>
            <a:off x="706214" y="1481560"/>
            <a:ext cx="7579172" cy="4751408"/>
          </a:xfrm>
          <a:prstGeom prst="rect">
            <a:avLst/>
          </a:prstGeom>
        </p:spPr>
      </p:pic>
    </p:spTree>
    <p:extLst>
      <p:ext uri="{BB962C8B-B14F-4D97-AF65-F5344CB8AC3E}">
        <p14:creationId xmlns:p14="http://schemas.microsoft.com/office/powerpoint/2010/main" val="5402709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634"/>
            <a:ext cx="7886700" cy="587488"/>
          </a:xfrm>
        </p:spPr>
        <p:txBody>
          <a:bodyPr>
            <a:normAutofit fontScale="90000"/>
          </a:bodyPr>
          <a:lstStyle/>
          <a:p>
            <a:r>
              <a:rPr lang="en-US" altLang="zh-TW" dirty="0"/>
              <a:t>P</a:t>
            </a:r>
            <a:r>
              <a:rPr lang="en-US" altLang="zh-TW" dirty="0" smtClean="0"/>
              <a:t>arameterization and Warping</a:t>
            </a:r>
            <a:endParaRPr lang="zh-TW" altLang="en-US" dirty="0"/>
          </a:p>
        </p:txBody>
      </p:sp>
      <p:sp>
        <p:nvSpPr>
          <p:cNvPr id="3" name="內容版面配置區 2"/>
          <p:cNvSpPr>
            <a:spLocks noGrp="1"/>
          </p:cNvSpPr>
          <p:nvPr>
            <p:ph idx="1"/>
          </p:nvPr>
        </p:nvSpPr>
        <p:spPr>
          <a:xfrm>
            <a:off x="150125" y="586854"/>
            <a:ext cx="8843750" cy="6134622"/>
          </a:xfrm>
        </p:spPr>
        <p:txBody>
          <a:bodyPr>
            <a:normAutofit/>
          </a:bodyPr>
          <a:lstStyle/>
          <a:p>
            <a:pPr marL="514350" indent="-514350">
              <a:buFont typeface="+mj-lt"/>
              <a:buAutoNum type="arabicPeriod"/>
            </a:pPr>
            <a:r>
              <a:rPr lang="en-US" altLang="zh-TW" dirty="0"/>
              <a:t>B</a:t>
            </a:r>
            <a:r>
              <a:rPr lang="en-US" altLang="zh-TW" dirty="0" smtClean="0"/>
              <a:t>oth </a:t>
            </a:r>
            <a:r>
              <a:rPr lang="en-US" altLang="zh-TW" dirty="0"/>
              <a:t>style and base meshes </a:t>
            </a:r>
            <a:r>
              <a:rPr lang="en-US" altLang="zh-TW" dirty="0" smtClean="0"/>
              <a:t>are </a:t>
            </a:r>
            <a:r>
              <a:rPr lang="en-US" altLang="zh-TW" dirty="0"/>
              <a:t>mapped to a unit sphere </a:t>
            </a:r>
            <a:r>
              <a:rPr lang="en-US" altLang="zh-TW" dirty="0" smtClean="0"/>
              <a:t>[15][16]</a:t>
            </a:r>
            <a:endParaRPr lang="en-US" altLang="zh-TW" dirty="0"/>
          </a:p>
          <a:p>
            <a:pPr marL="514350" indent="-514350">
              <a:buFont typeface="+mj-lt"/>
              <a:buAutoNum type="arabicPeriod"/>
            </a:pPr>
            <a:r>
              <a:rPr lang="en-US" altLang="zh-TW" dirty="0"/>
              <a:t>T</a:t>
            </a:r>
            <a:r>
              <a:rPr lang="en-US" altLang="zh-TW" dirty="0" smtClean="0"/>
              <a:t>he </a:t>
            </a:r>
            <a:r>
              <a:rPr lang="en-US" altLang="zh-TW" dirty="0"/>
              <a:t>two spherical parameterizations </a:t>
            </a:r>
            <a:r>
              <a:rPr lang="en-US" altLang="zh-TW" dirty="0" smtClean="0"/>
              <a:t>are </a:t>
            </a:r>
            <a:r>
              <a:rPr lang="en-US" altLang="zh-TW" dirty="0"/>
              <a:t>aligned with the features by using </a:t>
            </a:r>
            <a:r>
              <a:rPr lang="en-US" altLang="zh-TW" dirty="0" err="1" smtClean="0"/>
              <a:t>foldover</a:t>
            </a:r>
            <a:r>
              <a:rPr lang="en-US" altLang="zh-TW" dirty="0" smtClean="0"/>
              <a:t> free </a:t>
            </a:r>
            <a:r>
              <a:rPr lang="en-US" altLang="zh-TW" dirty="0"/>
              <a:t>warping [35</a:t>
            </a:r>
            <a:r>
              <a:rPr lang="en-US" altLang="zh-TW" dirty="0" smtClean="0"/>
              <a:t>]</a:t>
            </a:r>
          </a:p>
          <a:p>
            <a:pPr lvl="1"/>
            <a:r>
              <a:rPr lang="en-US" altLang="zh-TW" dirty="0" smtClean="0"/>
              <a:t>Two </a:t>
            </a:r>
            <a:r>
              <a:rPr lang="en-US" altLang="zh-TW" dirty="0"/>
              <a:t>meshes </a:t>
            </a:r>
            <a:r>
              <a:rPr lang="en-US" altLang="zh-TW" dirty="0" smtClean="0"/>
              <a:t>are warped </a:t>
            </a:r>
            <a:r>
              <a:rPr lang="en-US" altLang="zh-TW" dirty="0"/>
              <a:t>iteratively until the vertices of one mesh reached </a:t>
            </a:r>
            <a:r>
              <a:rPr lang="en-US" altLang="zh-TW" dirty="0" smtClean="0"/>
              <a:t>the target </a:t>
            </a:r>
            <a:r>
              <a:rPr lang="en-US" altLang="zh-TW" dirty="0"/>
              <a:t>positions. </a:t>
            </a:r>
            <a:r>
              <a:rPr lang="en-US" altLang="zh-TW" dirty="0" smtClean="0"/>
              <a:t>When </a:t>
            </a:r>
            <a:r>
              <a:rPr lang="en-US" altLang="zh-TW" dirty="0"/>
              <a:t>a </a:t>
            </a:r>
            <a:r>
              <a:rPr lang="en-US" altLang="zh-TW" dirty="0" err="1"/>
              <a:t>foldover</a:t>
            </a:r>
            <a:r>
              <a:rPr lang="en-US" altLang="zh-TW" dirty="0"/>
              <a:t> triangle </a:t>
            </a:r>
            <a:r>
              <a:rPr lang="en-US" altLang="zh-TW" dirty="0" smtClean="0"/>
              <a:t>is detected</a:t>
            </a:r>
            <a:r>
              <a:rPr lang="en-US" altLang="zh-TW" dirty="0"/>
              <a:t>, the mesh </a:t>
            </a:r>
            <a:r>
              <a:rPr lang="en-US" altLang="zh-TW" dirty="0" smtClean="0"/>
              <a:t>is recovered </a:t>
            </a:r>
            <a:r>
              <a:rPr lang="en-US" altLang="zh-TW" dirty="0"/>
              <a:t>to the previous </a:t>
            </a:r>
            <a:r>
              <a:rPr lang="en-US" altLang="zh-TW" dirty="0" smtClean="0"/>
              <a:t>iteration, and </a:t>
            </a:r>
            <a:r>
              <a:rPr lang="en-US" altLang="zh-TW" dirty="0"/>
              <a:t>the mesh around the folded triangles </a:t>
            </a:r>
            <a:r>
              <a:rPr lang="en-US" altLang="zh-TW" dirty="0" smtClean="0"/>
              <a:t>is refined</a:t>
            </a:r>
            <a:r>
              <a:rPr lang="en-US" altLang="zh-TW" dirty="0"/>
              <a:t>. </a:t>
            </a:r>
            <a:r>
              <a:rPr lang="en-US" altLang="zh-TW" dirty="0" smtClean="0"/>
              <a:t>When the </a:t>
            </a:r>
            <a:r>
              <a:rPr lang="en-US" altLang="zh-TW" dirty="0"/>
              <a:t>number of folded triangles exceeded 5000, warping </a:t>
            </a:r>
            <a:r>
              <a:rPr lang="en-US" altLang="zh-TW" dirty="0" smtClean="0"/>
              <a:t>is stopped </a:t>
            </a:r>
            <a:r>
              <a:rPr lang="en-US" altLang="zh-TW" dirty="0"/>
              <a:t>and </a:t>
            </a:r>
            <a:r>
              <a:rPr lang="en-US" altLang="zh-TW" dirty="0" err="1"/>
              <a:t>supermeshing</a:t>
            </a:r>
            <a:r>
              <a:rPr lang="en-US" altLang="zh-TW" dirty="0"/>
              <a:t> </a:t>
            </a:r>
            <a:r>
              <a:rPr lang="en-US" altLang="zh-TW" dirty="0" smtClean="0"/>
              <a:t>is carried </a:t>
            </a:r>
            <a:r>
              <a:rPr lang="en-US" altLang="zh-TW" dirty="0"/>
              <a:t>out </a:t>
            </a:r>
            <a:r>
              <a:rPr lang="en-US" altLang="zh-TW" dirty="0" smtClean="0"/>
              <a:t>directly</a:t>
            </a:r>
          </a:p>
          <a:p>
            <a:pPr marL="514350" indent="-514350">
              <a:buFont typeface="+mj-lt"/>
              <a:buAutoNum type="arabicPeriod"/>
            </a:pPr>
            <a:r>
              <a:rPr lang="en-US" altLang="zh-TW" dirty="0"/>
              <a:t>A</a:t>
            </a:r>
            <a:r>
              <a:rPr lang="en-US" altLang="zh-TW" dirty="0" smtClean="0"/>
              <a:t> </a:t>
            </a:r>
            <a:r>
              <a:rPr lang="en-US" altLang="zh-TW" dirty="0" err="1"/>
              <a:t>supermesh</a:t>
            </a:r>
            <a:r>
              <a:rPr lang="en-US" altLang="zh-TW" dirty="0"/>
              <a:t> that contains both style and base meshes information </a:t>
            </a:r>
            <a:r>
              <a:rPr lang="en-US" altLang="zh-TW" dirty="0" smtClean="0"/>
              <a:t>is </a:t>
            </a:r>
            <a:r>
              <a:rPr lang="en-US" altLang="zh-TW" dirty="0"/>
              <a:t>built by adopting a previous approach [34</a:t>
            </a:r>
            <a:r>
              <a:rPr lang="en-US" altLang="zh-TW" dirty="0" smtClean="0"/>
              <a:t>]</a:t>
            </a:r>
            <a:endParaRPr lang="zh-TW" altLang="en-US" dirty="0"/>
          </a:p>
        </p:txBody>
      </p:sp>
      <p:sp>
        <p:nvSpPr>
          <p:cNvPr id="5" name="矩形 4"/>
          <p:cNvSpPr/>
          <p:nvPr/>
        </p:nvSpPr>
        <p:spPr>
          <a:xfrm>
            <a:off x="0" y="5288340"/>
            <a:ext cx="9144000" cy="1569660"/>
          </a:xfrm>
          <a:prstGeom prst="rect">
            <a:avLst/>
          </a:prstGeom>
        </p:spPr>
        <p:txBody>
          <a:bodyPr wrap="square">
            <a:spAutoFit/>
          </a:bodyPr>
          <a:lstStyle/>
          <a:p>
            <a:r>
              <a:rPr lang="zh-TW" altLang="en-US" sz="1600" dirty="0">
                <a:solidFill>
                  <a:schemeClr val="tx1">
                    <a:lumMod val="65000"/>
                    <a:lumOff val="35000"/>
                  </a:schemeClr>
                </a:solidFill>
              </a:rPr>
              <a:t>[15] M. Alexa, “Merging polyhedral shapes with scattered features,”The Visual </a:t>
            </a:r>
            <a:r>
              <a:rPr lang="zh-TW" altLang="en-US" sz="1600" dirty="0" smtClean="0">
                <a:solidFill>
                  <a:schemeClr val="tx1">
                    <a:lumMod val="65000"/>
                    <a:lumOff val="35000"/>
                  </a:schemeClr>
                </a:solidFill>
              </a:rPr>
              <a:t>Computer, </a:t>
            </a:r>
            <a:r>
              <a:rPr lang="zh-TW" altLang="en-US" sz="1600" dirty="0">
                <a:solidFill>
                  <a:schemeClr val="tx1">
                    <a:lumMod val="65000"/>
                    <a:lumOff val="35000"/>
                  </a:schemeClr>
                </a:solidFill>
              </a:rPr>
              <a:t>2000.</a:t>
            </a:r>
          </a:p>
          <a:p>
            <a:r>
              <a:rPr lang="zh-TW" altLang="en-US" sz="1600" dirty="0">
                <a:solidFill>
                  <a:schemeClr val="tx1">
                    <a:lumMod val="65000"/>
                    <a:lumOff val="35000"/>
                  </a:schemeClr>
                </a:solidFill>
              </a:rPr>
              <a:t>[16] L. Shen and F. Makedon, “Spherical mapping for processing of 3D closed surfaces,” Image and Vision </a:t>
            </a:r>
            <a:r>
              <a:rPr lang="zh-TW" altLang="en-US" sz="1600" dirty="0" smtClean="0">
                <a:solidFill>
                  <a:schemeClr val="tx1">
                    <a:lumMod val="65000"/>
                    <a:lumOff val="35000"/>
                  </a:schemeClr>
                </a:solidFill>
              </a:rPr>
              <a:t>Computing, </a:t>
            </a:r>
            <a:r>
              <a:rPr lang="zh-TW" altLang="en-US" sz="1600" dirty="0">
                <a:solidFill>
                  <a:schemeClr val="tx1">
                    <a:lumMod val="65000"/>
                    <a:lumOff val="35000"/>
                  </a:schemeClr>
                </a:solidFill>
              </a:rPr>
              <a:t>2006.</a:t>
            </a:r>
          </a:p>
          <a:p>
            <a:r>
              <a:rPr lang="zh-TW" altLang="en-US" sz="1600" dirty="0">
                <a:solidFill>
                  <a:schemeClr val="tx1">
                    <a:lumMod val="65000"/>
                    <a:lumOff val="35000"/>
                  </a:schemeClr>
                </a:solidFill>
              </a:rPr>
              <a:t>[34] J. Parus, “Morphing of meshes,” Technical Report No. DCSE/TR-2005-</a:t>
            </a:r>
            <a:r>
              <a:rPr lang="zh-TW" altLang="en-US" sz="1600" dirty="0" smtClean="0">
                <a:solidFill>
                  <a:schemeClr val="tx1">
                    <a:lumMod val="65000"/>
                    <a:lumOff val="35000"/>
                  </a:schemeClr>
                </a:solidFill>
              </a:rPr>
              <a:t>02, </a:t>
            </a:r>
            <a:r>
              <a:rPr lang="zh-TW" altLang="en-US" sz="1600" dirty="0">
                <a:solidFill>
                  <a:schemeClr val="tx1">
                    <a:lumMod val="65000"/>
                    <a:lumOff val="35000"/>
                  </a:schemeClr>
                </a:solidFill>
              </a:rPr>
              <a:t>2005.</a:t>
            </a:r>
          </a:p>
          <a:p>
            <a:r>
              <a:rPr lang="zh-TW" altLang="en-US" sz="1600" dirty="0">
                <a:solidFill>
                  <a:schemeClr val="tx1">
                    <a:lumMod val="65000"/>
                    <a:lumOff val="35000"/>
                  </a:schemeClr>
                </a:solidFill>
              </a:rPr>
              <a:t>[35] Y. Ma, J. Zheng, and J. Xie, “Foldover-free mesh warping for constrained </a:t>
            </a:r>
            <a:r>
              <a:rPr lang="zh-TW" altLang="en-US" sz="1600" dirty="0" smtClean="0">
                <a:solidFill>
                  <a:schemeClr val="tx1">
                    <a:lumMod val="65000"/>
                    <a:lumOff val="35000"/>
                  </a:schemeClr>
                </a:solidFill>
              </a:rPr>
              <a:t>texture                             </a:t>
            </a:r>
            <a:r>
              <a:rPr lang="zh-TW" altLang="en-US" sz="1600" dirty="0">
                <a:solidFill>
                  <a:schemeClr val="tx1">
                    <a:lumMod val="65000"/>
                    <a:lumOff val="35000"/>
                  </a:schemeClr>
                </a:solidFill>
              </a:rPr>
              <a:t>mapping,” IEEE </a:t>
            </a:r>
            <a:r>
              <a:rPr lang="zh-TW" altLang="en-US" sz="1600" dirty="0" smtClean="0">
                <a:solidFill>
                  <a:schemeClr val="tx1">
                    <a:lumMod val="65000"/>
                    <a:lumOff val="35000"/>
                  </a:schemeClr>
                </a:solidFill>
              </a:rPr>
              <a:t>T</a:t>
            </a:r>
            <a:r>
              <a:rPr lang="en-US" altLang="zh-TW" sz="1600" dirty="0" smtClean="0">
                <a:solidFill>
                  <a:schemeClr val="tx1">
                    <a:lumMod val="65000"/>
                    <a:lumOff val="35000"/>
                  </a:schemeClr>
                </a:solidFill>
              </a:rPr>
              <a:t>VCG</a:t>
            </a:r>
            <a:r>
              <a:rPr lang="zh-TW" altLang="en-US" sz="1600" dirty="0" smtClean="0">
                <a:solidFill>
                  <a:schemeClr val="tx1">
                    <a:lumMod val="65000"/>
                    <a:lumOff val="35000"/>
                  </a:schemeClr>
                </a:solidFill>
              </a:rPr>
              <a:t>, </a:t>
            </a:r>
            <a:r>
              <a:rPr lang="zh-TW" altLang="en-US" sz="1600" dirty="0">
                <a:solidFill>
                  <a:schemeClr val="tx1">
                    <a:lumMod val="65000"/>
                    <a:lumOff val="35000"/>
                  </a:schemeClr>
                </a:solidFill>
              </a:rPr>
              <a:t>2015.</a:t>
            </a:r>
          </a:p>
        </p:txBody>
      </p:sp>
    </p:spTree>
    <p:extLst>
      <p:ext uri="{BB962C8B-B14F-4D97-AF65-F5344CB8AC3E}">
        <p14:creationId xmlns:p14="http://schemas.microsoft.com/office/powerpoint/2010/main" val="10542411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905919" y="1708431"/>
            <a:ext cx="7181850" cy="4543425"/>
          </a:xfrm>
          <a:prstGeom prst="rect">
            <a:avLst/>
          </a:prstGeom>
        </p:spPr>
      </p:pic>
      <p:sp>
        <p:nvSpPr>
          <p:cNvPr id="2" name="標題 1"/>
          <p:cNvSpPr>
            <a:spLocks noGrp="1"/>
          </p:cNvSpPr>
          <p:nvPr>
            <p:ph type="title"/>
          </p:nvPr>
        </p:nvSpPr>
        <p:spPr>
          <a:xfrm>
            <a:off x="167640" y="-16924"/>
            <a:ext cx="8808720" cy="1325563"/>
          </a:xfrm>
        </p:spPr>
        <p:txBody>
          <a:bodyPr>
            <a:normAutofit fontScale="90000"/>
          </a:bodyPr>
          <a:lstStyle/>
          <a:p>
            <a:r>
              <a:rPr lang="en-US" altLang="zh-TW" dirty="0" smtClean="0"/>
              <a:t>Method</a:t>
            </a:r>
            <a:r>
              <a:rPr lang="zh-TW" altLang="en-US" dirty="0"/>
              <a:t> </a:t>
            </a:r>
            <a:r>
              <a:rPr lang="en-US" altLang="zh-TW" dirty="0"/>
              <a:t>—</a:t>
            </a:r>
            <a:r>
              <a:rPr lang="en-US" altLang="zh-TW" dirty="0" smtClean="0"/>
              <a:t/>
            </a:r>
            <a:br>
              <a:rPr lang="en-US" altLang="zh-TW" dirty="0" smtClean="0"/>
            </a:br>
            <a:r>
              <a:rPr lang="en-US" altLang="zh-TW" dirty="0" smtClean="0"/>
              <a:t>Observation </a:t>
            </a:r>
            <a:r>
              <a:rPr lang="en-US" altLang="zh-TW" dirty="0"/>
              <a:t>of </a:t>
            </a:r>
            <a:r>
              <a:rPr lang="en-US" altLang="zh-TW" dirty="0" smtClean="0"/>
              <a:t>Design Strategies</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4</a:t>
            </a:fld>
            <a:endParaRPr lang="zh-TW" altLang="en-US" dirty="0"/>
          </a:p>
        </p:txBody>
      </p:sp>
      <p:grpSp>
        <p:nvGrpSpPr>
          <p:cNvPr id="9" name="群組 8"/>
          <p:cNvGrpSpPr/>
          <p:nvPr/>
        </p:nvGrpSpPr>
        <p:grpSpPr>
          <a:xfrm>
            <a:off x="770021" y="1210492"/>
            <a:ext cx="2497875" cy="5145044"/>
            <a:chOff x="770021" y="1436825"/>
            <a:chExt cx="2671011" cy="5145044"/>
          </a:xfrm>
        </p:grpSpPr>
        <p:sp>
          <p:nvSpPr>
            <p:cNvPr id="8" name="圓角矩形 7"/>
            <p:cNvSpPr/>
            <p:nvPr/>
          </p:nvSpPr>
          <p:spPr>
            <a:xfrm>
              <a:off x="770021" y="1708484"/>
              <a:ext cx="2671011" cy="4873385"/>
            </a:xfrm>
            <a:prstGeom prst="roundRect">
              <a:avLst>
                <a:gd name="adj" fmla="val 8559"/>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內容版面配置區 2"/>
            <p:cNvSpPr txBox="1">
              <a:spLocks/>
            </p:cNvSpPr>
            <p:nvPr/>
          </p:nvSpPr>
          <p:spPr>
            <a:xfrm>
              <a:off x="1406624" y="1436825"/>
              <a:ext cx="1517050" cy="567888"/>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3200" b="1" dirty="0" smtClean="0">
                  <a:solidFill>
                    <a:srgbClr val="FF0066"/>
                  </a:solidFill>
                </a:rPr>
                <a:t>Deform</a:t>
              </a:r>
              <a:endParaRPr lang="en-US" altLang="zh-TW" sz="3200" b="1" dirty="0">
                <a:solidFill>
                  <a:srgbClr val="FF0066"/>
                </a:solidFill>
              </a:endParaRPr>
            </a:p>
          </p:txBody>
        </p:sp>
      </p:grpSp>
      <p:grpSp>
        <p:nvGrpSpPr>
          <p:cNvPr id="10" name="群組 9"/>
          <p:cNvGrpSpPr/>
          <p:nvPr/>
        </p:nvGrpSpPr>
        <p:grpSpPr>
          <a:xfrm>
            <a:off x="5409571" y="1230381"/>
            <a:ext cx="2671011" cy="5125155"/>
            <a:chOff x="770021" y="1436825"/>
            <a:chExt cx="2671011" cy="5125155"/>
          </a:xfrm>
        </p:grpSpPr>
        <p:sp>
          <p:nvSpPr>
            <p:cNvPr id="11" name="圓角矩形 10"/>
            <p:cNvSpPr/>
            <p:nvPr/>
          </p:nvSpPr>
          <p:spPr>
            <a:xfrm>
              <a:off x="770021" y="1708484"/>
              <a:ext cx="2671011" cy="4853496"/>
            </a:xfrm>
            <a:prstGeom prst="roundRect">
              <a:avLst>
                <a:gd name="adj" fmla="val 8559"/>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內容版面配置區 2"/>
            <p:cNvSpPr txBox="1">
              <a:spLocks/>
            </p:cNvSpPr>
            <p:nvPr/>
          </p:nvSpPr>
          <p:spPr>
            <a:xfrm>
              <a:off x="1406624" y="1436825"/>
              <a:ext cx="1517050" cy="56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3200" b="1" dirty="0" smtClean="0">
                  <a:solidFill>
                    <a:srgbClr val="FF0066"/>
                  </a:solidFill>
                </a:rPr>
                <a:t>Attach</a:t>
              </a:r>
              <a:endParaRPr lang="en-US" altLang="zh-TW" sz="3200" b="1" dirty="0">
                <a:solidFill>
                  <a:srgbClr val="FF0066"/>
                </a:solidFill>
              </a:endParaRPr>
            </a:p>
          </p:txBody>
        </p:sp>
      </p:grpSp>
      <p:grpSp>
        <p:nvGrpSpPr>
          <p:cNvPr id="13" name="群組 12"/>
          <p:cNvGrpSpPr/>
          <p:nvPr/>
        </p:nvGrpSpPr>
        <p:grpSpPr>
          <a:xfrm>
            <a:off x="3166293" y="1276662"/>
            <a:ext cx="2425868" cy="5078874"/>
            <a:chOff x="688803" y="1483106"/>
            <a:chExt cx="2425868" cy="5078874"/>
          </a:xfrm>
        </p:grpSpPr>
        <p:sp>
          <p:nvSpPr>
            <p:cNvPr id="14" name="圓角矩形 13"/>
            <p:cNvSpPr/>
            <p:nvPr/>
          </p:nvSpPr>
          <p:spPr>
            <a:xfrm>
              <a:off x="770021" y="1708484"/>
              <a:ext cx="2216817" cy="4853496"/>
            </a:xfrm>
            <a:prstGeom prst="roundRect">
              <a:avLst>
                <a:gd name="adj" fmla="val 8559"/>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txBox="1">
              <a:spLocks/>
            </p:cNvSpPr>
            <p:nvPr/>
          </p:nvSpPr>
          <p:spPr>
            <a:xfrm>
              <a:off x="688803" y="1483106"/>
              <a:ext cx="2425868" cy="501717"/>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3200" b="1" dirty="0" smtClean="0">
                  <a:solidFill>
                    <a:srgbClr val="FF0066"/>
                  </a:solidFill>
                </a:rPr>
                <a:t>Change color</a:t>
              </a:r>
            </a:p>
          </p:txBody>
        </p:sp>
      </p:grpSp>
    </p:spTree>
    <p:extLst>
      <p:ext uri="{BB962C8B-B14F-4D97-AF65-F5344CB8AC3E}">
        <p14:creationId xmlns:p14="http://schemas.microsoft.com/office/powerpoint/2010/main" val="288629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Elephant + Pillow</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40</a:t>
            </a:fld>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2600"/>
            <a:ext cx="9144000" cy="5143500"/>
          </a:xfrm>
          <a:prstGeom prst="rect">
            <a:avLst/>
          </a:prstGeom>
        </p:spPr>
      </p:pic>
    </p:spTree>
    <p:extLst>
      <p:ext uri="{BB962C8B-B14F-4D97-AF65-F5344CB8AC3E}">
        <p14:creationId xmlns:p14="http://schemas.microsoft.com/office/powerpoint/2010/main" val="5700201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C:\Users\Jenny\Dropbox\Figure\CupFeatures.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98643" y="4274252"/>
            <a:ext cx="1566854" cy="1566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C:\Users\Jenny\Dropbox\Figure\Cu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01258" y="177435"/>
            <a:ext cx="1566854" cy="15668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2"/>
          <p:cNvSpPr txBox="1"/>
          <p:nvPr/>
        </p:nvSpPr>
        <p:spPr>
          <a:xfrm>
            <a:off x="467821" y="1402054"/>
            <a:ext cx="1587294" cy="400110"/>
          </a:xfrm>
          <a:prstGeom prst="rect">
            <a:avLst/>
          </a:prstGeom>
          <a:noFill/>
        </p:spPr>
        <p:txBody>
          <a:bodyPr wrap="none" rtlCol="0">
            <a:spAutoFit/>
          </a:bodyPr>
          <a:lstStyle/>
          <a:p>
            <a:r>
              <a:rPr lang="en-US" altLang="zh-CN" sz="2000" b="1" dirty="0" smtClean="0">
                <a:latin typeface="Palatino Linotype" pitchFamily="18" charset="0"/>
              </a:rPr>
              <a:t>Style model</a:t>
            </a:r>
            <a:endParaRPr lang="zh-CN" altLang="en-US" sz="2000" b="1" dirty="0">
              <a:latin typeface="Palatino Linotype" pitchFamily="18" charset="0"/>
            </a:endParaRPr>
          </a:p>
        </p:txBody>
      </p:sp>
      <p:sp>
        <p:nvSpPr>
          <p:cNvPr id="11" name="TextBox 183"/>
          <p:cNvSpPr txBox="1"/>
          <p:nvPr/>
        </p:nvSpPr>
        <p:spPr>
          <a:xfrm>
            <a:off x="2166637" y="1412391"/>
            <a:ext cx="1529586" cy="400110"/>
          </a:xfrm>
          <a:prstGeom prst="rect">
            <a:avLst/>
          </a:prstGeom>
          <a:noFill/>
        </p:spPr>
        <p:txBody>
          <a:bodyPr wrap="none" rtlCol="0">
            <a:spAutoFit/>
          </a:bodyPr>
          <a:lstStyle/>
          <a:p>
            <a:r>
              <a:rPr lang="en-US" altLang="zh-TW" sz="2000" b="1" dirty="0" smtClean="0">
                <a:latin typeface="Palatino Linotype" pitchFamily="18" charset="0"/>
              </a:rPr>
              <a:t>Base model</a:t>
            </a:r>
            <a:endParaRPr lang="en-US" altLang="zh-CN" sz="2000" b="1" dirty="0" smtClean="0">
              <a:latin typeface="Palatino Linotype" pitchFamily="18" charset="0"/>
            </a:endParaRPr>
          </a:p>
        </p:txBody>
      </p:sp>
      <p:pic>
        <p:nvPicPr>
          <p:cNvPr id="12" name="Picture 2" descr="C:\Users\Jenny\Dropbox\IEEEtran\pics\origin.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18088" y1="9250" x2="25588" y2="24250"/>
                        <a14:foregroundMark x1="46471" y1="7375" x2="43235" y2="34625"/>
                        <a14:foregroundMark x1="12206" y1="58375" x2="45882" y2="64250"/>
                      </a14:backgroundRemoval>
                    </a14:imgEffect>
                  </a14:imgLayer>
                </a14:imgProps>
              </a:ext>
              <a:ext uri="{28A0092B-C50C-407E-A947-70E740481C1C}">
                <a14:useLocalDpi xmlns:a14="http://schemas.microsoft.com/office/drawing/2010/main" val="0"/>
              </a:ext>
            </a:extLst>
          </a:blip>
          <a:srcRect/>
          <a:stretch>
            <a:fillRect/>
          </a:stretch>
        </p:blipFill>
        <p:spPr bwMode="auto">
          <a:xfrm>
            <a:off x="421678" y="-38772"/>
            <a:ext cx="1373870" cy="16163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Jenny\Dropbox\Figure\partsAndGroup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08117" y="2744763"/>
            <a:ext cx="2985365" cy="17561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Jenny\Dropbox\IEEEtran\pics\cluste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70592" y="2806811"/>
            <a:ext cx="1373870" cy="16163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Jenny\Dropbox\IEEEtran\pics\features.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8643" y="2806811"/>
            <a:ext cx="1373870" cy="16163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Jenny\Dropbox\IEEEtran\pics\segmentati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44462" y="2806811"/>
            <a:ext cx="1373870" cy="161631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42"/>
          <p:cNvSpPr txBox="1"/>
          <p:nvPr/>
        </p:nvSpPr>
        <p:spPr>
          <a:xfrm>
            <a:off x="340554" y="5625082"/>
            <a:ext cx="1249060" cy="400110"/>
          </a:xfrm>
          <a:prstGeom prst="rect">
            <a:avLst/>
          </a:prstGeom>
          <a:noFill/>
        </p:spPr>
        <p:txBody>
          <a:bodyPr wrap="none" rtlCol="0">
            <a:spAutoFit/>
          </a:bodyPr>
          <a:lstStyle/>
          <a:p>
            <a:r>
              <a:rPr lang="en-US" altLang="zh-CN" sz="2000" b="1" dirty="0" smtClean="0">
                <a:latin typeface="Palatino Linotype" pitchFamily="18" charset="0"/>
              </a:rPr>
              <a:t>(1)</a:t>
            </a:r>
            <a:r>
              <a:rPr lang="en-US" altLang="zh-CN" sz="800" b="1" dirty="0" smtClean="0">
                <a:latin typeface="Palatino Linotype" pitchFamily="18" charset="0"/>
              </a:rPr>
              <a:t> </a:t>
            </a:r>
            <a:r>
              <a:rPr lang="en-US" altLang="zh-CN" sz="2000" b="1" dirty="0" smtClean="0">
                <a:latin typeface="Palatino Linotype" pitchFamily="18" charset="0"/>
              </a:rPr>
              <a:t>Points</a:t>
            </a:r>
            <a:endParaRPr lang="zh-CN" altLang="en-US" sz="2000" b="1" dirty="0">
              <a:latin typeface="Palatino Linotype" pitchFamily="18" charset="0"/>
            </a:endParaRPr>
          </a:p>
        </p:txBody>
      </p:sp>
      <p:sp>
        <p:nvSpPr>
          <p:cNvPr id="19" name="TextBox 142"/>
          <p:cNvSpPr txBox="1"/>
          <p:nvPr/>
        </p:nvSpPr>
        <p:spPr>
          <a:xfrm>
            <a:off x="4438091" y="5615790"/>
            <a:ext cx="1796197" cy="400110"/>
          </a:xfrm>
          <a:prstGeom prst="rect">
            <a:avLst/>
          </a:prstGeom>
          <a:noFill/>
        </p:spPr>
        <p:txBody>
          <a:bodyPr wrap="none" rtlCol="0">
            <a:spAutoFit/>
          </a:bodyPr>
          <a:lstStyle/>
          <a:p>
            <a:r>
              <a:rPr lang="en-US" altLang="zh-CN" sz="2000" b="1" dirty="0">
                <a:latin typeface="Palatino Linotype" pitchFamily="18" charset="0"/>
              </a:rPr>
              <a:t>(</a:t>
            </a:r>
            <a:r>
              <a:rPr lang="en-US" altLang="zh-CN" sz="2000" b="1" dirty="0" smtClean="0">
                <a:latin typeface="Palatino Linotype" pitchFamily="18" charset="0"/>
              </a:rPr>
              <a:t>4)</a:t>
            </a:r>
            <a:r>
              <a:rPr lang="en-US" altLang="zh-CN" sz="800" b="1" dirty="0" smtClean="0">
                <a:latin typeface="Palatino Linotype" pitchFamily="18" charset="0"/>
              </a:rPr>
              <a:t> </a:t>
            </a:r>
            <a:r>
              <a:rPr lang="en-US" altLang="zh-CN" sz="2000" b="1" dirty="0" smtClean="0">
                <a:latin typeface="Palatino Linotype" pitchFamily="18" charset="0"/>
              </a:rPr>
              <a:t>Topologies</a:t>
            </a:r>
            <a:endParaRPr lang="zh-CN" altLang="en-US" sz="2000" b="1" dirty="0">
              <a:latin typeface="Palatino Linotype" pitchFamily="18" charset="0"/>
            </a:endParaRPr>
          </a:p>
        </p:txBody>
      </p:sp>
      <p:sp>
        <p:nvSpPr>
          <p:cNvPr id="20" name="TextBox 142"/>
          <p:cNvSpPr txBox="1"/>
          <p:nvPr/>
        </p:nvSpPr>
        <p:spPr>
          <a:xfrm>
            <a:off x="6078618" y="5615790"/>
            <a:ext cx="2475358" cy="400110"/>
          </a:xfrm>
          <a:prstGeom prst="rect">
            <a:avLst/>
          </a:prstGeom>
          <a:noFill/>
        </p:spPr>
        <p:txBody>
          <a:bodyPr wrap="none" rtlCol="0">
            <a:spAutoFit/>
          </a:bodyPr>
          <a:lstStyle/>
          <a:p>
            <a:r>
              <a:rPr lang="en-US" altLang="zh-CN" sz="2000" b="1" dirty="0" smtClean="0">
                <a:latin typeface="Palatino Linotype" pitchFamily="18" charset="0"/>
              </a:rPr>
              <a:t>(5)</a:t>
            </a:r>
            <a:r>
              <a:rPr lang="en-US" altLang="zh-CN" sz="800" b="1" dirty="0" smtClean="0">
                <a:latin typeface="Palatino Linotype" pitchFamily="18" charset="0"/>
              </a:rPr>
              <a:t> </a:t>
            </a:r>
            <a:r>
              <a:rPr lang="en-US" altLang="zh-CN" sz="2000" b="1" dirty="0" smtClean="0">
                <a:latin typeface="Palatino Linotype" pitchFamily="18" charset="0"/>
              </a:rPr>
              <a:t>Parts and groups</a:t>
            </a:r>
            <a:endParaRPr lang="zh-CN" altLang="en-US" sz="2000" b="1" dirty="0">
              <a:latin typeface="Palatino Linotype" pitchFamily="18" charset="0"/>
            </a:endParaRPr>
          </a:p>
        </p:txBody>
      </p:sp>
      <p:pic>
        <p:nvPicPr>
          <p:cNvPr id="21" name="Picture 10" descr="C:\Users\Jenny\Dropbox\Figure\spotTopology.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17019" y="2860830"/>
            <a:ext cx="1147625" cy="15401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1" descr="C:\Users\Jenny\Dropbox\Figure\cupPartsAndGroups.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08117" y="4977012"/>
            <a:ext cx="2985365" cy="3804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C:\Users\Jenny\Dropbox\Figure\cupTopology.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33043" y="4472956"/>
            <a:ext cx="1033685" cy="121417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3" descr="C:\Users\Jenny\Dropbox\Figure\CupSegments.png"/>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238196" y="4274252"/>
            <a:ext cx="1566854" cy="15668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descr="C:\Users\Jenny\Dropbox\Figure\CupClusters.png"/>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817226" y="4274252"/>
            <a:ext cx="1566854" cy="156685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142"/>
          <p:cNvSpPr txBox="1"/>
          <p:nvPr/>
        </p:nvSpPr>
        <p:spPr>
          <a:xfrm>
            <a:off x="1564691" y="5615790"/>
            <a:ext cx="1476686" cy="400110"/>
          </a:xfrm>
          <a:prstGeom prst="rect">
            <a:avLst/>
          </a:prstGeom>
          <a:noFill/>
        </p:spPr>
        <p:txBody>
          <a:bodyPr wrap="none" rtlCol="0">
            <a:spAutoFit/>
          </a:bodyPr>
          <a:lstStyle/>
          <a:p>
            <a:r>
              <a:rPr lang="en-US" altLang="zh-CN" sz="2000" b="1" dirty="0" smtClean="0">
                <a:latin typeface="Palatino Linotype" pitchFamily="18" charset="0"/>
              </a:rPr>
              <a:t>(2)</a:t>
            </a:r>
            <a:r>
              <a:rPr lang="en-US" altLang="zh-CN" sz="800" b="1" dirty="0" smtClean="0">
                <a:latin typeface="Palatino Linotype" pitchFamily="18" charset="0"/>
              </a:rPr>
              <a:t> </a:t>
            </a:r>
            <a:r>
              <a:rPr lang="en-US" altLang="zh-CN" sz="2000" b="1" dirty="0" smtClean="0">
                <a:latin typeface="Palatino Linotype" pitchFamily="18" charset="0"/>
              </a:rPr>
              <a:t>Clusters</a:t>
            </a:r>
            <a:endParaRPr lang="zh-CN" altLang="en-US" sz="2000" b="1" dirty="0">
              <a:latin typeface="Palatino Linotype" pitchFamily="18" charset="0"/>
            </a:endParaRPr>
          </a:p>
        </p:txBody>
      </p:sp>
      <p:sp>
        <p:nvSpPr>
          <p:cNvPr id="27" name="TextBox 142"/>
          <p:cNvSpPr txBox="1"/>
          <p:nvPr/>
        </p:nvSpPr>
        <p:spPr>
          <a:xfrm>
            <a:off x="2932842" y="5625082"/>
            <a:ext cx="1648208" cy="400110"/>
          </a:xfrm>
          <a:prstGeom prst="rect">
            <a:avLst/>
          </a:prstGeom>
          <a:noFill/>
        </p:spPr>
        <p:txBody>
          <a:bodyPr wrap="none" rtlCol="0">
            <a:spAutoFit/>
          </a:bodyPr>
          <a:lstStyle/>
          <a:p>
            <a:r>
              <a:rPr lang="en-US" altLang="zh-CN" sz="2000" b="1" dirty="0" smtClean="0">
                <a:latin typeface="Palatino Linotype" pitchFamily="18" charset="0"/>
              </a:rPr>
              <a:t>(3)</a:t>
            </a:r>
            <a:r>
              <a:rPr lang="en-US" altLang="zh-CN" sz="800" b="1" dirty="0" smtClean="0">
                <a:latin typeface="Palatino Linotype" pitchFamily="18" charset="0"/>
              </a:rPr>
              <a:t> </a:t>
            </a:r>
            <a:r>
              <a:rPr lang="en-US" altLang="zh-CN" sz="2000" b="1" dirty="0" smtClean="0">
                <a:latin typeface="Palatino Linotype" pitchFamily="18" charset="0"/>
              </a:rPr>
              <a:t>Segments</a:t>
            </a:r>
            <a:endParaRPr lang="zh-CN" altLang="en-US" sz="2000" b="1" dirty="0">
              <a:latin typeface="Palatino Linotype" pitchFamily="18" charset="0"/>
            </a:endParaRPr>
          </a:p>
        </p:txBody>
      </p:sp>
    </p:spTree>
    <p:extLst>
      <p:ext uri="{BB962C8B-B14F-4D97-AF65-F5344CB8AC3E}">
        <p14:creationId xmlns:p14="http://schemas.microsoft.com/office/powerpoint/2010/main" val="41466403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0" y="1494031"/>
            <a:ext cx="9144000" cy="3430898"/>
          </a:xfrm>
          <a:prstGeom prst="rect">
            <a:avLst/>
          </a:prstGeom>
        </p:spPr>
      </p:pic>
      <p:sp>
        <p:nvSpPr>
          <p:cNvPr id="2" name="標題 1"/>
          <p:cNvSpPr>
            <a:spLocks noGrp="1"/>
          </p:cNvSpPr>
          <p:nvPr>
            <p:ph type="title"/>
          </p:nvPr>
        </p:nvSpPr>
        <p:spPr>
          <a:xfrm>
            <a:off x="628650" y="-634"/>
            <a:ext cx="7886700" cy="1325563"/>
          </a:xfrm>
        </p:spPr>
        <p:txBody>
          <a:bodyPr>
            <a:normAutofit/>
          </a:bodyPr>
          <a:lstStyle/>
          <a:p>
            <a:r>
              <a:rPr lang="en-US" altLang="zh-TW" dirty="0" smtClean="0"/>
              <a:t>Finding </a:t>
            </a:r>
            <a:r>
              <a:rPr lang="en-US" altLang="zh-TW" dirty="0"/>
              <a:t>rest </a:t>
            </a:r>
            <a:r>
              <a:rPr lang="en-US" altLang="zh-TW" dirty="0" smtClean="0"/>
              <a:t>correspondence</a:t>
            </a:r>
            <a:endParaRPr lang="en-US" altLang="zh-TW"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42</a:t>
            </a:fld>
            <a:endParaRPr lang="zh-TW" altLang="en-US" dirty="0"/>
          </a:p>
        </p:txBody>
      </p:sp>
      <p:sp>
        <p:nvSpPr>
          <p:cNvPr id="6" name="矩形 5"/>
          <p:cNvSpPr/>
          <p:nvPr/>
        </p:nvSpPr>
        <p:spPr>
          <a:xfrm>
            <a:off x="107788" y="3088338"/>
            <a:ext cx="6570804" cy="1886676"/>
          </a:xfrm>
          <a:prstGeom prst="rect">
            <a:avLst/>
          </a:prstGeom>
          <a:noFill/>
          <a:ln w="38100">
            <a:solidFill>
              <a:srgbClr val="BC1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sp>
        <p:nvSpPr>
          <p:cNvPr id="7" name="矩形 6"/>
          <p:cNvSpPr/>
          <p:nvPr/>
        </p:nvSpPr>
        <p:spPr>
          <a:xfrm>
            <a:off x="488382" y="5356818"/>
            <a:ext cx="8167236" cy="461665"/>
          </a:xfrm>
          <a:prstGeom prst="rect">
            <a:avLst/>
          </a:prstGeom>
        </p:spPr>
        <p:txBody>
          <a:bodyPr wrap="none">
            <a:spAutoFit/>
          </a:bodyPr>
          <a:lstStyle/>
          <a:p>
            <a:r>
              <a:rPr lang="en-US" altLang="zh-TW" sz="2400" b="1" i="1" dirty="0" smtClean="0">
                <a:solidFill>
                  <a:srgbClr val="BC1470"/>
                </a:solidFill>
                <a:latin typeface="Segoe UI" panose="020B0502040204020203" pitchFamily="34" charset="0"/>
                <a:cs typeface="Segoe UI" panose="020B0502040204020203" pitchFamily="34" charset="0"/>
              </a:rPr>
              <a:t>Spherical parameterization + Warping + </a:t>
            </a:r>
            <a:r>
              <a:rPr lang="en-US" altLang="zh-TW" sz="2400" b="1" i="1" dirty="0" err="1" smtClean="0">
                <a:solidFill>
                  <a:srgbClr val="BC1470"/>
                </a:solidFill>
                <a:latin typeface="Segoe UI" panose="020B0502040204020203" pitchFamily="34" charset="0"/>
                <a:cs typeface="Segoe UI" panose="020B0502040204020203" pitchFamily="34" charset="0"/>
              </a:rPr>
              <a:t>Supermeshing</a:t>
            </a:r>
            <a:endParaRPr lang="zh-TW" altLang="en-US" sz="2400" b="1" i="1" dirty="0">
              <a:solidFill>
                <a:srgbClr val="BC1470"/>
              </a:solidFill>
            </a:endParaRPr>
          </a:p>
        </p:txBody>
      </p:sp>
    </p:spTree>
    <p:extLst>
      <p:ext uri="{BB962C8B-B14F-4D97-AF65-F5344CB8AC3E}">
        <p14:creationId xmlns:p14="http://schemas.microsoft.com/office/powerpoint/2010/main" val="1469192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92838" y="-634"/>
            <a:ext cx="5222512" cy="971667"/>
          </a:xfrm>
        </p:spPr>
        <p:txBody>
          <a:bodyPr/>
          <a:lstStyle/>
          <a:p>
            <a:r>
              <a:rPr lang="en-US" altLang="zh-TW" dirty="0"/>
              <a:t>Other A</a:t>
            </a:r>
            <a:r>
              <a:rPr lang="en-US" altLang="zh-TW" dirty="0" smtClean="0"/>
              <a:t>ttempt</a:t>
            </a:r>
            <a:endParaRPr lang="zh-TW" altLang="en-US" dirty="0"/>
          </a:p>
        </p:txBody>
      </p:sp>
      <p:pic>
        <p:nvPicPr>
          <p:cNvPr id="5" name="圖片 4"/>
          <p:cNvPicPr>
            <a:picLocks noChangeAspect="1"/>
          </p:cNvPicPr>
          <p:nvPr/>
        </p:nvPicPr>
        <p:blipFill>
          <a:blip r:embed="rId3"/>
          <a:stretch>
            <a:fillRect/>
          </a:stretch>
        </p:blipFill>
        <p:spPr>
          <a:xfrm>
            <a:off x="265141" y="2982419"/>
            <a:ext cx="3031264" cy="2704363"/>
          </a:xfrm>
          <a:prstGeom prst="rect">
            <a:avLst/>
          </a:prstGeom>
        </p:spPr>
      </p:pic>
      <p:pic>
        <p:nvPicPr>
          <p:cNvPr id="6" name="圖片 5"/>
          <p:cNvPicPr>
            <a:picLocks noChangeAspect="1"/>
          </p:cNvPicPr>
          <p:nvPr/>
        </p:nvPicPr>
        <p:blipFill>
          <a:blip r:embed="rId4"/>
          <a:stretch>
            <a:fillRect/>
          </a:stretch>
        </p:blipFill>
        <p:spPr>
          <a:xfrm>
            <a:off x="4412760" y="3496038"/>
            <a:ext cx="3238250" cy="2704363"/>
          </a:xfrm>
          <a:prstGeom prst="rect">
            <a:avLst/>
          </a:prstGeom>
        </p:spPr>
      </p:pic>
      <p:pic>
        <p:nvPicPr>
          <p:cNvPr id="7" name="圖片 6"/>
          <p:cNvPicPr>
            <a:picLocks noChangeAspect="1"/>
          </p:cNvPicPr>
          <p:nvPr/>
        </p:nvPicPr>
        <p:blipFill rotWithShape="1">
          <a:blip r:embed="rId5"/>
          <a:srcRect t="3668"/>
          <a:stretch/>
        </p:blipFill>
        <p:spPr>
          <a:xfrm>
            <a:off x="161821" y="36214"/>
            <a:ext cx="2891516" cy="2605184"/>
          </a:xfrm>
          <a:prstGeom prst="rect">
            <a:avLst/>
          </a:prstGeom>
        </p:spPr>
      </p:pic>
      <p:sp>
        <p:nvSpPr>
          <p:cNvPr id="8" name="文字方塊 7"/>
          <p:cNvSpPr txBox="1"/>
          <p:nvPr/>
        </p:nvSpPr>
        <p:spPr>
          <a:xfrm>
            <a:off x="661149" y="2487497"/>
            <a:ext cx="1859099" cy="400110"/>
          </a:xfrm>
          <a:prstGeom prst="rect">
            <a:avLst/>
          </a:prstGeom>
          <a:noFill/>
        </p:spPr>
        <p:txBody>
          <a:bodyPr wrap="none" rtlCol="0">
            <a:spAutoFit/>
          </a:bodyPr>
          <a:lstStyle/>
          <a:p>
            <a:r>
              <a:rPr lang="en-US" altLang="zh-TW" sz="2000" dirty="0" smtClean="0"/>
              <a:t>Current method</a:t>
            </a:r>
            <a:endParaRPr lang="zh-TW" altLang="en-US" sz="2000" dirty="0"/>
          </a:p>
        </p:txBody>
      </p:sp>
      <p:sp>
        <p:nvSpPr>
          <p:cNvPr id="9" name="文字方塊 8"/>
          <p:cNvSpPr txBox="1"/>
          <p:nvPr/>
        </p:nvSpPr>
        <p:spPr>
          <a:xfrm>
            <a:off x="1" y="5667302"/>
            <a:ext cx="4264182" cy="1200329"/>
          </a:xfrm>
          <a:prstGeom prst="rect">
            <a:avLst/>
          </a:prstGeom>
          <a:noFill/>
        </p:spPr>
        <p:txBody>
          <a:bodyPr wrap="square" rtlCol="0">
            <a:spAutoFit/>
          </a:bodyPr>
          <a:lstStyle/>
          <a:p>
            <a:r>
              <a:rPr lang="en-US" altLang="zh-TW" dirty="0" smtClean="0"/>
              <a:t>[1] I-Cheng </a:t>
            </a:r>
            <a:r>
              <a:rPr lang="en-US" altLang="zh-TW" dirty="0" err="1"/>
              <a:t>Yeh</a:t>
            </a:r>
            <a:r>
              <a:rPr lang="en-US" altLang="zh-TW" dirty="0"/>
              <a:t>, Chao-Hung Lin, Olga </a:t>
            </a:r>
            <a:r>
              <a:rPr lang="en-US" altLang="zh-TW" dirty="0" err="1"/>
              <a:t>Sorkine</a:t>
            </a:r>
            <a:r>
              <a:rPr lang="en-US" altLang="zh-TW" dirty="0"/>
              <a:t>, Tong-Yee Lee, </a:t>
            </a:r>
            <a:r>
              <a:rPr lang="en-US" altLang="zh-TW" dirty="0" smtClean="0"/>
              <a:t>"</a:t>
            </a:r>
            <a:r>
              <a:rPr lang="en-US" altLang="zh-TW" dirty="0"/>
              <a:t>Template-based 3D Model Fitting Using Dual-domain Relaxation," IEEE </a:t>
            </a:r>
            <a:r>
              <a:rPr lang="en-US" altLang="zh-TW" dirty="0" smtClean="0"/>
              <a:t>TVCG, 2011</a:t>
            </a:r>
            <a:endParaRPr lang="zh-TW" altLang="en-US" dirty="0"/>
          </a:p>
        </p:txBody>
      </p:sp>
      <p:sp>
        <p:nvSpPr>
          <p:cNvPr id="10" name="矩形 9"/>
          <p:cNvSpPr/>
          <p:nvPr/>
        </p:nvSpPr>
        <p:spPr>
          <a:xfrm>
            <a:off x="5122732" y="6226239"/>
            <a:ext cx="2455993" cy="400110"/>
          </a:xfrm>
          <a:prstGeom prst="rect">
            <a:avLst/>
          </a:prstGeom>
        </p:spPr>
        <p:txBody>
          <a:bodyPr wrap="none">
            <a:spAutoFit/>
          </a:bodyPr>
          <a:lstStyle/>
          <a:p>
            <a:pPr algn="ctr"/>
            <a:r>
              <a:rPr lang="en-US" altLang="zh-TW" sz="2000" dirty="0" smtClean="0"/>
              <a:t>[1]</a:t>
            </a:r>
            <a:r>
              <a:rPr lang="en-US" altLang="zh-TW" sz="2000" dirty="0"/>
              <a:t> </a:t>
            </a:r>
            <a:r>
              <a:rPr lang="en-US" altLang="zh-TW" sz="2000" dirty="0" smtClean="0"/>
              <a:t>(fix feature points)</a:t>
            </a:r>
            <a:endParaRPr lang="zh-TW" altLang="en-US" sz="2000" dirty="0"/>
          </a:p>
        </p:txBody>
      </p:sp>
      <p:pic>
        <p:nvPicPr>
          <p:cNvPr id="11" name="圖片 10"/>
          <p:cNvPicPr>
            <a:picLocks noChangeAspect="1"/>
          </p:cNvPicPr>
          <p:nvPr/>
        </p:nvPicPr>
        <p:blipFill>
          <a:blip r:embed="rId6"/>
          <a:stretch>
            <a:fillRect/>
          </a:stretch>
        </p:blipFill>
        <p:spPr>
          <a:xfrm>
            <a:off x="5894320" y="971033"/>
            <a:ext cx="3238250" cy="2353794"/>
          </a:xfrm>
          <a:prstGeom prst="rect">
            <a:avLst/>
          </a:prstGeom>
        </p:spPr>
      </p:pic>
      <p:sp>
        <p:nvSpPr>
          <p:cNvPr id="12" name="橢圓 11"/>
          <p:cNvSpPr/>
          <p:nvPr/>
        </p:nvSpPr>
        <p:spPr>
          <a:xfrm>
            <a:off x="6799967" y="2763700"/>
            <a:ext cx="713478" cy="7134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ffectLst>
                <a:outerShdw blurRad="38100" dist="38100" dir="2700000" algn="tl">
                  <a:srgbClr val="000000">
                    <a:alpha val="43137"/>
                  </a:srgbClr>
                </a:outerShdw>
              </a:effectLst>
            </a:endParaRPr>
          </a:p>
        </p:txBody>
      </p:sp>
      <p:pic>
        <p:nvPicPr>
          <p:cNvPr id="13" name="圖片 12"/>
          <p:cNvPicPr>
            <a:picLocks noChangeAspect="1"/>
          </p:cNvPicPr>
          <p:nvPr/>
        </p:nvPicPr>
        <p:blipFill>
          <a:blip r:embed="rId7"/>
          <a:stretch>
            <a:fillRect/>
          </a:stretch>
        </p:blipFill>
        <p:spPr>
          <a:xfrm>
            <a:off x="3397013" y="1429655"/>
            <a:ext cx="2293294" cy="1840490"/>
          </a:xfrm>
          <a:prstGeom prst="rect">
            <a:avLst/>
          </a:prstGeom>
        </p:spPr>
      </p:pic>
      <p:sp>
        <p:nvSpPr>
          <p:cNvPr id="14" name="橢圓 13"/>
          <p:cNvSpPr/>
          <p:nvPr/>
        </p:nvSpPr>
        <p:spPr>
          <a:xfrm>
            <a:off x="3803457" y="1792162"/>
            <a:ext cx="713478" cy="7134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89986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33"/>
            <a:ext cx="9144000" cy="8972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274320" y="9868"/>
            <a:ext cx="8595360" cy="886770"/>
          </a:xfrm>
        </p:spPr>
        <p:txBody>
          <a:bodyPr>
            <a:normAutofit/>
          </a:bodyPr>
          <a:lstStyle/>
          <a:p>
            <a:r>
              <a:rPr lang="en-US" altLang="zh-TW" sz="5400" dirty="0" smtClean="0">
                <a:solidFill>
                  <a:schemeClr val="bg1"/>
                </a:solidFill>
              </a:rPr>
              <a:t>Conclusion</a:t>
            </a:r>
            <a:endParaRPr lang="zh-TW" altLang="en-US" sz="5400" dirty="0">
              <a:solidFill>
                <a:schemeClr val="bg1"/>
              </a:solidFill>
            </a:endParaRPr>
          </a:p>
        </p:txBody>
      </p:sp>
      <p:sp>
        <p:nvSpPr>
          <p:cNvPr id="3" name="內容版面配置區 2"/>
          <p:cNvSpPr>
            <a:spLocks noGrp="1"/>
          </p:cNvSpPr>
          <p:nvPr>
            <p:ph idx="1"/>
          </p:nvPr>
        </p:nvSpPr>
        <p:spPr>
          <a:xfrm>
            <a:off x="137160" y="1158239"/>
            <a:ext cx="8839200" cy="5043269"/>
          </a:xfrm>
        </p:spPr>
        <p:txBody>
          <a:bodyPr>
            <a:normAutofit/>
          </a:bodyPr>
          <a:lstStyle/>
          <a:p>
            <a:r>
              <a:rPr lang="en-US" altLang="zh-TW" dirty="0"/>
              <a:t>We propose approaches for styling and transforming 3D models</a:t>
            </a:r>
          </a:p>
          <a:p>
            <a:r>
              <a:rPr lang="en-US" altLang="zh-TW" b="1" dirty="0"/>
              <a:t>Styling: </a:t>
            </a:r>
            <a:r>
              <a:rPr lang="en-US" altLang="zh-TW" dirty="0"/>
              <a:t>an approach that can automatically generate stylized models was developed. The results showed that the proposed system can blend two models in various topologies and geometries while preserving the texture patterns and geometric features of the style model.</a:t>
            </a:r>
          </a:p>
          <a:p>
            <a:r>
              <a:rPr lang="en-US" altLang="zh-TW" b="1" dirty="0"/>
              <a:t>Transforming: </a:t>
            </a:r>
            <a:r>
              <a:rPr lang="en-US" altLang="zh-TW" dirty="0"/>
              <a:t>the approach for making and animating a transformable model is proposed. Users only need to provide a source model and a target skeleton, and our system can segment the source model and generate a transformation animation</a:t>
            </a:r>
          </a:p>
          <a:p>
            <a:endParaRPr lang="zh-TW" altLang="en-US" dirty="0"/>
          </a:p>
        </p:txBody>
      </p:sp>
    </p:spTree>
    <p:extLst>
      <p:ext uri="{BB962C8B-B14F-4D97-AF65-F5344CB8AC3E}">
        <p14:creationId xmlns:p14="http://schemas.microsoft.com/office/powerpoint/2010/main" val="18347629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Limitations</a:t>
            </a:r>
            <a:endParaRPr lang="zh-TW" altLang="en-US" dirty="0"/>
          </a:p>
        </p:txBody>
      </p:sp>
      <p:sp>
        <p:nvSpPr>
          <p:cNvPr id="3" name="內容版面配置區 2"/>
          <p:cNvSpPr>
            <a:spLocks noGrp="1"/>
          </p:cNvSpPr>
          <p:nvPr>
            <p:ph idx="1"/>
          </p:nvPr>
        </p:nvSpPr>
        <p:spPr>
          <a:xfrm>
            <a:off x="628650" y="1473200"/>
            <a:ext cx="7886700" cy="4699000"/>
          </a:xfrm>
        </p:spPr>
        <p:txBody>
          <a:bodyPr/>
          <a:lstStyle/>
          <a:p>
            <a:r>
              <a:rPr lang="en-US" altLang="zh-TW" dirty="0" smtClean="0"/>
              <a:t>The </a:t>
            </a:r>
            <a:r>
              <a:rPr lang="en-US" altLang="zh-TW" dirty="0"/>
              <a:t>current </a:t>
            </a:r>
            <a:r>
              <a:rPr lang="en-US" altLang="zh-TW" dirty="0" smtClean="0"/>
              <a:t>method only </a:t>
            </a:r>
            <a:r>
              <a:rPr lang="en-US" altLang="zh-TW" dirty="0"/>
              <a:t>optimizes the </a:t>
            </a:r>
            <a:r>
              <a:rPr lang="en-US" altLang="zh-TW" dirty="0" smtClean="0"/>
              <a:t>skeleton</a:t>
            </a:r>
          </a:p>
          <a:p>
            <a:pPr lvl="1"/>
            <a:r>
              <a:rPr lang="en-US" altLang="zh-TW" dirty="0"/>
              <a:t>A two-level optimization, which first optimizes the skeleton then the segmentation, may </a:t>
            </a:r>
            <a:r>
              <a:rPr lang="en-US" altLang="zh-TW" dirty="0" smtClean="0"/>
              <a:t>generate better results</a:t>
            </a:r>
            <a:endParaRPr lang="en-US" altLang="zh-TW" dirty="0"/>
          </a:p>
          <a:p>
            <a:r>
              <a:rPr lang="en-US" altLang="zh-TW" dirty="0"/>
              <a:t>O</a:t>
            </a:r>
            <a:r>
              <a:rPr lang="en-US" altLang="zh-TW" dirty="0" smtClean="0"/>
              <a:t>ur </a:t>
            </a:r>
            <a:r>
              <a:rPr lang="en-US" altLang="zh-TW" dirty="0"/>
              <a:t>current transformable models can only be used in animation, and cannot be </a:t>
            </a:r>
            <a:r>
              <a:rPr lang="en-US" altLang="zh-TW" dirty="0" smtClean="0"/>
              <a:t>3D printed </a:t>
            </a:r>
            <a:r>
              <a:rPr lang="en-US" altLang="zh-TW" dirty="0"/>
              <a:t>as physical </a:t>
            </a:r>
            <a:r>
              <a:rPr lang="en-US" altLang="zh-TW" dirty="0" smtClean="0"/>
              <a:t>objects</a:t>
            </a:r>
          </a:p>
          <a:p>
            <a:pPr lvl="1"/>
            <a:r>
              <a:rPr lang="en-US" altLang="zh-TW" dirty="0" smtClean="0"/>
              <a:t>Consider the </a:t>
            </a:r>
            <a:r>
              <a:rPr lang="en-US" altLang="zh-TW" dirty="0"/>
              <a:t>connection positions between </a:t>
            </a:r>
            <a:r>
              <a:rPr lang="en-US" altLang="zh-TW" dirty="0" smtClean="0"/>
              <a:t>parts</a:t>
            </a:r>
          </a:p>
          <a:p>
            <a:pPr lvl="1"/>
            <a:r>
              <a:rPr lang="en-US" altLang="zh-TW" dirty="0" smtClean="0"/>
              <a:t>Consider the </a:t>
            </a:r>
            <a:r>
              <a:rPr lang="en-US" altLang="zh-TW" dirty="0"/>
              <a:t>geometry of connection </a:t>
            </a:r>
            <a:r>
              <a:rPr lang="en-US" altLang="zh-TW" dirty="0" smtClean="0"/>
              <a:t>joints</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45</a:t>
            </a:fld>
            <a:endParaRPr lang="zh-TW" altLang="en-US" dirty="0"/>
          </a:p>
        </p:txBody>
      </p:sp>
    </p:spTree>
    <p:extLst>
      <p:ext uri="{BB962C8B-B14F-4D97-AF65-F5344CB8AC3E}">
        <p14:creationId xmlns:p14="http://schemas.microsoft.com/office/powerpoint/2010/main" val="34036739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634"/>
            <a:ext cx="6261722" cy="1325563"/>
          </a:xfrm>
        </p:spPr>
        <p:txBody>
          <a:bodyPr/>
          <a:lstStyle/>
          <a:p>
            <a:r>
              <a:rPr lang="en-US" altLang="zh-TW" dirty="0"/>
              <a:t>Step 3: Rigid </a:t>
            </a:r>
            <a:r>
              <a:rPr lang="en-US" altLang="zh-TW" dirty="0" smtClean="0"/>
              <a:t>Matching</a:t>
            </a:r>
            <a:endParaRPr lang="zh-TW" altLang="en-US" dirty="0"/>
          </a:p>
        </p:txBody>
      </p:sp>
      <p:sp>
        <p:nvSpPr>
          <p:cNvPr id="3" name="內容版面配置區 2"/>
          <p:cNvSpPr>
            <a:spLocks noGrp="1"/>
          </p:cNvSpPr>
          <p:nvPr>
            <p:ph idx="1"/>
          </p:nvPr>
        </p:nvSpPr>
        <p:spPr>
          <a:xfrm>
            <a:off x="847024" y="1014355"/>
            <a:ext cx="7668326" cy="4195321"/>
          </a:xfrm>
        </p:spPr>
        <p:txBody>
          <a:bodyPr>
            <a:normAutofit/>
          </a:bodyPr>
          <a:lstStyle/>
          <a:p>
            <a:r>
              <a:rPr lang="en-US" altLang="zh-TW" b="1" dirty="0" smtClean="0"/>
              <a:t>Objective</a:t>
            </a:r>
            <a:r>
              <a:rPr lang="en-US" altLang="zh-TW" dirty="0"/>
              <a:t>:</a:t>
            </a:r>
          </a:p>
          <a:p>
            <a:pPr marL="914400" lvl="1" indent="-457200">
              <a:buFont typeface="+mj-lt"/>
              <a:buAutoNum type="arabicPeriod"/>
            </a:pPr>
            <a:r>
              <a:rPr lang="en-US" altLang="zh-TW" dirty="0"/>
              <a:t>Let features close to the surface of base </a:t>
            </a:r>
            <a:r>
              <a:rPr lang="en-US" altLang="zh-TW" dirty="0" smtClean="0"/>
              <a:t>part</a:t>
            </a:r>
            <a:endParaRPr lang="en-US" altLang="zh-TW" dirty="0"/>
          </a:p>
          <a:p>
            <a:pPr marL="914400" lvl="1" indent="-457200">
              <a:buFont typeface="+mj-lt"/>
              <a:buAutoNum type="arabicPeriod"/>
            </a:pPr>
            <a:r>
              <a:rPr lang="en-US" altLang="zh-TW" dirty="0"/>
              <a:t>Preserve the relative position between </a:t>
            </a:r>
            <a:r>
              <a:rPr lang="en-US" altLang="zh-TW" dirty="0" smtClean="0"/>
              <a:t>features</a:t>
            </a:r>
          </a:p>
          <a:p>
            <a:r>
              <a:rPr lang="en-US" altLang="zh-TW" dirty="0"/>
              <a:t>For each feature, calculate a transformation </a:t>
            </a:r>
            <a:r>
              <a:rPr lang="en-US" altLang="zh-TW" dirty="0" smtClean="0"/>
              <a:t>matrix</a:t>
            </a:r>
          </a:p>
          <a:p>
            <a:r>
              <a:rPr lang="en-US" altLang="zh-TW" dirty="0" smtClean="0"/>
              <a:t>To preserve </a:t>
            </a:r>
            <a:r>
              <a:rPr lang="en-US" altLang="zh-TW" dirty="0"/>
              <a:t>the relative position between </a:t>
            </a:r>
            <a:r>
              <a:rPr lang="en-US" altLang="zh-TW" dirty="0" smtClean="0"/>
              <a:t>features,  represent </a:t>
            </a:r>
            <a:r>
              <a:rPr lang="en-US" altLang="zh-TW" dirty="0"/>
              <a:t>the relative position between </a:t>
            </a:r>
            <a:r>
              <a:rPr lang="en-US" altLang="zh-TW" dirty="0" smtClean="0"/>
              <a:t>features as links</a:t>
            </a:r>
            <a:r>
              <a:rPr lang="zh-TW" altLang="en-US" dirty="0" smtClean="0"/>
              <a:t> </a:t>
            </a:r>
            <a:r>
              <a:rPr lang="en-US" altLang="zh-TW" dirty="0"/>
              <a:t>whose lengths are maintained</a:t>
            </a:r>
          </a:p>
          <a:p>
            <a:endParaRPr lang="zh-TW" altLang="en-US" dirty="0"/>
          </a:p>
          <a:p>
            <a:endParaRPr lang="en-US" altLang="zh-TW" dirty="0" smtClean="0"/>
          </a:p>
          <a:p>
            <a:pPr marL="457200" indent="-457200">
              <a:buFont typeface="+mj-lt"/>
              <a:buAutoNum type="arabicPeriod"/>
            </a:pP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46</a:t>
            </a:fld>
            <a:endParaRPr lang="zh-TW" altLang="en-US" dirty="0"/>
          </a:p>
        </p:txBody>
      </p:sp>
      <p:grpSp>
        <p:nvGrpSpPr>
          <p:cNvPr id="25" name="群組 24"/>
          <p:cNvGrpSpPr/>
          <p:nvPr/>
        </p:nvGrpSpPr>
        <p:grpSpPr>
          <a:xfrm>
            <a:off x="6788358" y="43748"/>
            <a:ext cx="2238174" cy="1524494"/>
            <a:chOff x="5904438" y="321682"/>
            <a:chExt cx="2238174" cy="1524494"/>
          </a:xfrm>
        </p:grpSpPr>
        <p:sp>
          <p:nvSpPr>
            <p:cNvPr id="9" name="手繪多邊形 8"/>
            <p:cNvSpPr/>
            <p:nvPr/>
          </p:nvSpPr>
          <p:spPr>
            <a:xfrm>
              <a:off x="5904438" y="321682"/>
              <a:ext cx="2238174" cy="1524494"/>
            </a:xfrm>
            <a:custGeom>
              <a:avLst/>
              <a:gdLst>
                <a:gd name="connsiteX0" fmla="*/ 441402 w 2238174"/>
                <a:gd name="connsiteY0" fmla="*/ 623216 h 1524494"/>
                <a:gd name="connsiteX1" fmla="*/ 795363 w 2238174"/>
                <a:gd name="connsiteY1" fmla="*/ 682210 h 1524494"/>
                <a:gd name="connsiteX2" fmla="*/ 1208318 w 2238174"/>
                <a:gd name="connsiteY2" fmla="*/ 475732 h 1524494"/>
                <a:gd name="connsiteX3" fmla="*/ 1282060 w 2238174"/>
                <a:gd name="connsiteY3" fmla="*/ 62777 h 1524494"/>
                <a:gd name="connsiteX4" fmla="*/ 1842499 w 2238174"/>
                <a:gd name="connsiteY4" fmla="*/ 33281 h 1524494"/>
                <a:gd name="connsiteX5" fmla="*/ 2152215 w 2238174"/>
                <a:gd name="connsiteY5" fmla="*/ 372493 h 1524494"/>
                <a:gd name="connsiteX6" fmla="*/ 2181712 w 2238174"/>
                <a:gd name="connsiteY6" fmla="*/ 1080416 h 1524494"/>
                <a:gd name="connsiteX7" fmla="*/ 1459041 w 2238174"/>
                <a:gd name="connsiteY7" fmla="*/ 1375384 h 1524494"/>
                <a:gd name="connsiteX8" fmla="*/ 706873 w 2238174"/>
                <a:gd name="connsiteY8" fmla="*/ 1522868 h 1524494"/>
                <a:gd name="connsiteX9" fmla="*/ 426653 w 2238174"/>
                <a:gd name="connsiteY9" fmla="*/ 1286893 h 1524494"/>
                <a:gd name="connsiteX10" fmla="*/ 13699 w 2238174"/>
                <a:gd name="connsiteY10" fmla="*/ 1065668 h 1524494"/>
                <a:gd name="connsiteX11" fmla="*/ 131686 w 2238174"/>
                <a:gd name="connsiteY11" fmla="*/ 549474 h 1524494"/>
                <a:gd name="connsiteX12" fmla="*/ 441402 w 2238174"/>
                <a:gd name="connsiteY12" fmla="*/ 623216 h 15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8174" h="1524494">
                  <a:moveTo>
                    <a:pt x="441402" y="623216"/>
                  </a:moveTo>
                  <a:cubicBezTo>
                    <a:pt x="552015" y="645339"/>
                    <a:pt x="667544" y="706791"/>
                    <a:pt x="795363" y="682210"/>
                  </a:cubicBezTo>
                  <a:cubicBezTo>
                    <a:pt x="923182" y="657629"/>
                    <a:pt x="1127202" y="578971"/>
                    <a:pt x="1208318" y="475732"/>
                  </a:cubicBezTo>
                  <a:cubicBezTo>
                    <a:pt x="1289434" y="372493"/>
                    <a:pt x="1176363" y="136519"/>
                    <a:pt x="1282060" y="62777"/>
                  </a:cubicBezTo>
                  <a:cubicBezTo>
                    <a:pt x="1387757" y="-10965"/>
                    <a:pt x="1697473" y="-18338"/>
                    <a:pt x="1842499" y="33281"/>
                  </a:cubicBezTo>
                  <a:cubicBezTo>
                    <a:pt x="1987525" y="84900"/>
                    <a:pt x="2095680" y="197970"/>
                    <a:pt x="2152215" y="372493"/>
                  </a:cubicBezTo>
                  <a:cubicBezTo>
                    <a:pt x="2208751" y="547015"/>
                    <a:pt x="2297241" y="913268"/>
                    <a:pt x="2181712" y="1080416"/>
                  </a:cubicBezTo>
                  <a:cubicBezTo>
                    <a:pt x="2066183" y="1247564"/>
                    <a:pt x="1704848" y="1301642"/>
                    <a:pt x="1459041" y="1375384"/>
                  </a:cubicBezTo>
                  <a:cubicBezTo>
                    <a:pt x="1213234" y="1449126"/>
                    <a:pt x="878938" y="1537617"/>
                    <a:pt x="706873" y="1522868"/>
                  </a:cubicBezTo>
                  <a:cubicBezTo>
                    <a:pt x="534808" y="1508120"/>
                    <a:pt x="542182" y="1363093"/>
                    <a:pt x="426653" y="1286893"/>
                  </a:cubicBezTo>
                  <a:cubicBezTo>
                    <a:pt x="311124" y="1210693"/>
                    <a:pt x="62860" y="1188571"/>
                    <a:pt x="13699" y="1065668"/>
                  </a:cubicBezTo>
                  <a:cubicBezTo>
                    <a:pt x="-35462" y="942765"/>
                    <a:pt x="57944" y="630590"/>
                    <a:pt x="131686" y="549474"/>
                  </a:cubicBezTo>
                  <a:cubicBezTo>
                    <a:pt x="205428" y="468358"/>
                    <a:pt x="330789" y="601093"/>
                    <a:pt x="441402" y="623216"/>
                  </a:cubicBezTo>
                  <a:close/>
                </a:path>
              </a:pathLst>
            </a:custGeom>
            <a:noFill/>
            <a:ln w="76200">
              <a:solidFill>
                <a:srgbClr val="FF00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7019888" y="517531"/>
              <a:ext cx="0" cy="752167"/>
            </a:xfrm>
            <a:prstGeom prst="straightConnector1">
              <a:avLst/>
            </a:prstGeom>
            <a:ln>
              <a:solidFill>
                <a:srgbClr val="00F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019888" y="1269698"/>
              <a:ext cx="766916" cy="0"/>
            </a:xfrm>
            <a:prstGeom prst="straightConnector1">
              <a:avLst/>
            </a:prstGeom>
            <a:ln>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6617994" y="1269698"/>
              <a:ext cx="401894" cy="401894"/>
            </a:xfrm>
            <a:prstGeom prst="straightConnector1">
              <a:avLst/>
            </a:prstGeom>
            <a:ln>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群組 25"/>
          <p:cNvGrpSpPr/>
          <p:nvPr/>
        </p:nvGrpSpPr>
        <p:grpSpPr>
          <a:xfrm>
            <a:off x="2613542" y="5141419"/>
            <a:ext cx="3744793" cy="1524494"/>
            <a:chOff x="2613542" y="5014419"/>
            <a:chExt cx="3744793" cy="1524494"/>
          </a:xfrm>
        </p:grpSpPr>
        <p:sp>
          <p:nvSpPr>
            <p:cNvPr id="14" name="手繪多邊形 13"/>
            <p:cNvSpPr/>
            <p:nvPr/>
          </p:nvSpPr>
          <p:spPr>
            <a:xfrm>
              <a:off x="2613542" y="5014419"/>
              <a:ext cx="2238174" cy="1524494"/>
            </a:xfrm>
            <a:custGeom>
              <a:avLst/>
              <a:gdLst>
                <a:gd name="connsiteX0" fmla="*/ 441402 w 2238174"/>
                <a:gd name="connsiteY0" fmla="*/ 623216 h 1524494"/>
                <a:gd name="connsiteX1" fmla="*/ 795363 w 2238174"/>
                <a:gd name="connsiteY1" fmla="*/ 682210 h 1524494"/>
                <a:gd name="connsiteX2" fmla="*/ 1208318 w 2238174"/>
                <a:gd name="connsiteY2" fmla="*/ 475732 h 1524494"/>
                <a:gd name="connsiteX3" fmla="*/ 1282060 w 2238174"/>
                <a:gd name="connsiteY3" fmla="*/ 62777 h 1524494"/>
                <a:gd name="connsiteX4" fmla="*/ 1842499 w 2238174"/>
                <a:gd name="connsiteY4" fmla="*/ 33281 h 1524494"/>
                <a:gd name="connsiteX5" fmla="*/ 2152215 w 2238174"/>
                <a:gd name="connsiteY5" fmla="*/ 372493 h 1524494"/>
                <a:gd name="connsiteX6" fmla="*/ 2181712 w 2238174"/>
                <a:gd name="connsiteY6" fmla="*/ 1080416 h 1524494"/>
                <a:gd name="connsiteX7" fmla="*/ 1459041 w 2238174"/>
                <a:gd name="connsiteY7" fmla="*/ 1375384 h 1524494"/>
                <a:gd name="connsiteX8" fmla="*/ 706873 w 2238174"/>
                <a:gd name="connsiteY8" fmla="*/ 1522868 h 1524494"/>
                <a:gd name="connsiteX9" fmla="*/ 426653 w 2238174"/>
                <a:gd name="connsiteY9" fmla="*/ 1286893 h 1524494"/>
                <a:gd name="connsiteX10" fmla="*/ 13699 w 2238174"/>
                <a:gd name="connsiteY10" fmla="*/ 1065668 h 1524494"/>
                <a:gd name="connsiteX11" fmla="*/ 131686 w 2238174"/>
                <a:gd name="connsiteY11" fmla="*/ 549474 h 1524494"/>
                <a:gd name="connsiteX12" fmla="*/ 441402 w 2238174"/>
                <a:gd name="connsiteY12" fmla="*/ 623216 h 15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8174" h="1524494">
                  <a:moveTo>
                    <a:pt x="441402" y="623216"/>
                  </a:moveTo>
                  <a:cubicBezTo>
                    <a:pt x="552015" y="645339"/>
                    <a:pt x="667544" y="706791"/>
                    <a:pt x="795363" y="682210"/>
                  </a:cubicBezTo>
                  <a:cubicBezTo>
                    <a:pt x="923182" y="657629"/>
                    <a:pt x="1127202" y="578971"/>
                    <a:pt x="1208318" y="475732"/>
                  </a:cubicBezTo>
                  <a:cubicBezTo>
                    <a:pt x="1289434" y="372493"/>
                    <a:pt x="1176363" y="136519"/>
                    <a:pt x="1282060" y="62777"/>
                  </a:cubicBezTo>
                  <a:cubicBezTo>
                    <a:pt x="1387757" y="-10965"/>
                    <a:pt x="1697473" y="-18338"/>
                    <a:pt x="1842499" y="33281"/>
                  </a:cubicBezTo>
                  <a:cubicBezTo>
                    <a:pt x="1987525" y="84900"/>
                    <a:pt x="2095680" y="197970"/>
                    <a:pt x="2152215" y="372493"/>
                  </a:cubicBezTo>
                  <a:cubicBezTo>
                    <a:pt x="2208751" y="547015"/>
                    <a:pt x="2297241" y="913268"/>
                    <a:pt x="2181712" y="1080416"/>
                  </a:cubicBezTo>
                  <a:cubicBezTo>
                    <a:pt x="2066183" y="1247564"/>
                    <a:pt x="1704848" y="1301642"/>
                    <a:pt x="1459041" y="1375384"/>
                  </a:cubicBezTo>
                  <a:cubicBezTo>
                    <a:pt x="1213234" y="1449126"/>
                    <a:pt x="878938" y="1537617"/>
                    <a:pt x="706873" y="1522868"/>
                  </a:cubicBezTo>
                  <a:cubicBezTo>
                    <a:pt x="534808" y="1508120"/>
                    <a:pt x="542182" y="1363093"/>
                    <a:pt x="426653" y="1286893"/>
                  </a:cubicBezTo>
                  <a:cubicBezTo>
                    <a:pt x="311124" y="1210693"/>
                    <a:pt x="62860" y="1188571"/>
                    <a:pt x="13699" y="1065668"/>
                  </a:cubicBezTo>
                  <a:cubicBezTo>
                    <a:pt x="-35462" y="942765"/>
                    <a:pt x="57944" y="630590"/>
                    <a:pt x="131686" y="549474"/>
                  </a:cubicBezTo>
                  <a:cubicBezTo>
                    <a:pt x="205428" y="468358"/>
                    <a:pt x="330789" y="601093"/>
                    <a:pt x="441402" y="623216"/>
                  </a:cubicBezTo>
                  <a:close/>
                </a:path>
              </a:pathLst>
            </a:custGeom>
            <a:noFill/>
            <a:ln w="76200">
              <a:solidFill>
                <a:srgbClr val="FF00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14"/>
            <p:cNvSpPr/>
            <p:nvPr/>
          </p:nvSpPr>
          <p:spPr>
            <a:xfrm>
              <a:off x="5450541" y="5362076"/>
              <a:ext cx="907794" cy="994275"/>
            </a:xfrm>
            <a:custGeom>
              <a:avLst/>
              <a:gdLst>
                <a:gd name="connsiteX0" fmla="*/ 14593 w 907794"/>
                <a:gd name="connsiteY0" fmla="*/ 405795 h 994275"/>
                <a:gd name="connsiteX1" fmla="*/ 227244 w 907794"/>
                <a:gd name="connsiteY1" fmla="*/ 12390 h 994275"/>
                <a:gd name="connsiteX2" fmla="*/ 790770 w 907794"/>
                <a:gd name="connsiteY2" fmla="*/ 129348 h 994275"/>
                <a:gd name="connsiteX3" fmla="*/ 907728 w 907794"/>
                <a:gd name="connsiteY3" fmla="*/ 437692 h 994275"/>
                <a:gd name="connsiteX4" fmla="*/ 801403 w 907794"/>
                <a:gd name="connsiteY4" fmla="*/ 916157 h 994275"/>
                <a:gd name="connsiteX5" fmla="*/ 461161 w 907794"/>
                <a:gd name="connsiteY5" fmla="*/ 990585 h 994275"/>
                <a:gd name="connsiteX6" fmla="*/ 67756 w 907794"/>
                <a:gd name="connsiteY6" fmla="*/ 884260 h 994275"/>
                <a:gd name="connsiteX7" fmla="*/ 14593 w 907794"/>
                <a:gd name="connsiteY7" fmla="*/ 405795 h 99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7794" h="994275">
                  <a:moveTo>
                    <a:pt x="14593" y="405795"/>
                  </a:moveTo>
                  <a:cubicBezTo>
                    <a:pt x="41174" y="260483"/>
                    <a:pt x="97881" y="58464"/>
                    <a:pt x="227244" y="12390"/>
                  </a:cubicBezTo>
                  <a:cubicBezTo>
                    <a:pt x="356607" y="-33685"/>
                    <a:pt x="677356" y="58464"/>
                    <a:pt x="790770" y="129348"/>
                  </a:cubicBezTo>
                  <a:cubicBezTo>
                    <a:pt x="904184" y="200232"/>
                    <a:pt x="905956" y="306557"/>
                    <a:pt x="907728" y="437692"/>
                  </a:cubicBezTo>
                  <a:cubicBezTo>
                    <a:pt x="909500" y="568827"/>
                    <a:pt x="875831" y="824008"/>
                    <a:pt x="801403" y="916157"/>
                  </a:cubicBezTo>
                  <a:cubicBezTo>
                    <a:pt x="726975" y="1008306"/>
                    <a:pt x="583435" y="995901"/>
                    <a:pt x="461161" y="990585"/>
                  </a:cubicBezTo>
                  <a:cubicBezTo>
                    <a:pt x="338887" y="985269"/>
                    <a:pt x="142184" y="981725"/>
                    <a:pt x="67756" y="884260"/>
                  </a:cubicBezTo>
                  <a:cubicBezTo>
                    <a:pt x="-6672" y="786795"/>
                    <a:pt x="-11988" y="551107"/>
                    <a:pt x="14593" y="405795"/>
                  </a:cubicBezTo>
                  <a:close/>
                </a:path>
              </a:pathLst>
            </a:custGeom>
            <a:no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a:endCxn id="15" idx="0"/>
            </p:cNvCxnSpPr>
            <p:nvPr/>
          </p:nvCxnSpPr>
          <p:spPr>
            <a:xfrm flipV="1">
              <a:off x="4851716" y="5767871"/>
              <a:ext cx="613418" cy="8795"/>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798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6366" y="446726"/>
            <a:ext cx="5162550" cy="1325563"/>
          </a:xfrm>
        </p:spPr>
        <p:txBody>
          <a:bodyPr/>
          <a:lstStyle/>
          <a:p>
            <a:r>
              <a:rPr lang="en-US" altLang="zh-TW" dirty="0"/>
              <a:t>Step 3: </a:t>
            </a:r>
            <a:r>
              <a:rPr lang="en-US" altLang="zh-TW" dirty="0" smtClean="0"/>
              <a:t/>
            </a:r>
            <a:br>
              <a:rPr lang="en-US" altLang="zh-TW" dirty="0" smtClean="0"/>
            </a:br>
            <a:r>
              <a:rPr lang="en-US" altLang="zh-TW" dirty="0" smtClean="0"/>
              <a:t>Rigid </a:t>
            </a:r>
            <a:r>
              <a:rPr lang="en-US" altLang="zh-TW" dirty="0"/>
              <a:t>Matching</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47</a:t>
            </a:fld>
            <a:endParaRPr lang="zh-TW" altLang="en-US" dirty="0"/>
          </a:p>
        </p:txBody>
      </p:sp>
      <p:pic>
        <p:nvPicPr>
          <p:cNvPr id="5" name="圖片 4"/>
          <p:cNvPicPr>
            <a:picLocks noChangeAspect="1"/>
          </p:cNvPicPr>
          <p:nvPr/>
        </p:nvPicPr>
        <p:blipFill>
          <a:blip r:embed="rId3"/>
          <a:stretch>
            <a:fillRect/>
          </a:stretch>
        </p:blipFill>
        <p:spPr>
          <a:xfrm>
            <a:off x="75581" y="3149474"/>
            <a:ext cx="8933665" cy="1051019"/>
          </a:xfrm>
          <a:prstGeom prst="rect">
            <a:avLst/>
          </a:prstGeom>
        </p:spPr>
      </p:pic>
      <p:sp>
        <p:nvSpPr>
          <p:cNvPr id="6" name="文字方塊 5"/>
          <p:cNvSpPr txBox="1"/>
          <p:nvPr/>
        </p:nvSpPr>
        <p:spPr>
          <a:xfrm>
            <a:off x="2273787" y="5531085"/>
            <a:ext cx="2933432" cy="923330"/>
          </a:xfrm>
          <a:prstGeom prst="rect">
            <a:avLst/>
          </a:prstGeom>
          <a:noFill/>
        </p:spPr>
        <p:txBody>
          <a:bodyPr wrap="none" rtlCol="0">
            <a:spAutoFit/>
          </a:bodyPr>
          <a:lstStyle/>
          <a:p>
            <a:r>
              <a:rPr lang="en-US" altLang="zh-TW" b="1" dirty="0" smtClean="0">
                <a:latin typeface="Cambria Math" panose="02040503050406030204" pitchFamily="18" charset="0"/>
                <a:ea typeface="Cambria Math" panose="02040503050406030204" pitchFamily="18" charset="0"/>
              </a:rPr>
              <a:t>M</a:t>
            </a:r>
            <a:r>
              <a:rPr lang="en-US" altLang="zh-TW" dirty="0" smtClean="0">
                <a:latin typeface="Cambria Math" panose="02040503050406030204" pitchFamily="18" charset="0"/>
                <a:ea typeface="Cambria Math" panose="02040503050406030204" pitchFamily="18" charset="0"/>
              </a:rPr>
              <a:t> : transformation matrices</a:t>
            </a:r>
          </a:p>
          <a:p>
            <a:r>
              <a:rPr lang="en-US" altLang="zh-TW" b="1" dirty="0">
                <a:latin typeface="Cambria Math" panose="02040503050406030204" pitchFamily="18" charset="0"/>
                <a:ea typeface="Cambria Math" panose="02040503050406030204" pitchFamily="18" charset="0"/>
              </a:rPr>
              <a:t>p</a:t>
            </a:r>
            <a:r>
              <a:rPr lang="en-US" altLang="zh-TW" dirty="0" smtClean="0">
                <a:latin typeface="Cambria Math" panose="02040503050406030204" pitchFamily="18" charset="0"/>
                <a:ea typeface="Cambria Math" panose="02040503050406030204" pitchFamily="18" charset="0"/>
              </a:rPr>
              <a:t> : point</a:t>
            </a:r>
          </a:p>
          <a:p>
            <a:r>
              <a:rPr lang="en-US" altLang="zh-TW" b="1" dirty="0" smtClean="0">
                <a:latin typeface="Cambria Math" panose="02040503050406030204" pitchFamily="18" charset="0"/>
                <a:ea typeface="Cambria Math" panose="02040503050406030204" pitchFamily="18" charset="0"/>
              </a:rPr>
              <a:t>d</a:t>
            </a:r>
            <a:r>
              <a:rPr lang="en-US" altLang="zh-TW" dirty="0" smtClean="0">
                <a:latin typeface="Cambria Math" panose="02040503050406030204" pitchFamily="18" charset="0"/>
                <a:ea typeface="Cambria Math" panose="02040503050406030204" pitchFamily="18" charset="0"/>
              </a:rPr>
              <a:t> : desired point</a:t>
            </a:r>
          </a:p>
        </p:txBody>
      </p:sp>
      <p:sp>
        <p:nvSpPr>
          <p:cNvPr id="8" name="矩形 7"/>
          <p:cNvSpPr/>
          <p:nvPr/>
        </p:nvSpPr>
        <p:spPr>
          <a:xfrm>
            <a:off x="5207219" y="5246826"/>
            <a:ext cx="2547731" cy="1477328"/>
          </a:xfrm>
          <a:prstGeom prst="rect">
            <a:avLst/>
          </a:prstGeom>
        </p:spPr>
        <p:txBody>
          <a:bodyPr wrap="square">
            <a:spAutoFit/>
          </a:bodyPr>
          <a:lstStyle/>
          <a:p>
            <a:r>
              <a:rPr lang="en-US" altLang="zh-TW" b="1" dirty="0" smtClean="0">
                <a:latin typeface="Cambria Math" panose="02040503050406030204" pitchFamily="18" charset="0"/>
                <a:ea typeface="Cambria Math" panose="02040503050406030204" pitchFamily="18" charset="0"/>
              </a:rPr>
              <a:t>e</a:t>
            </a:r>
            <a:r>
              <a:rPr lang="en-US" altLang="zh-TW" dirty="0" smtClean="0">
                <a:latin typeface="Cambria Math" panose="02040503050406030204" pitchFamily="18" charset="0"/>
                <a:ea typeface="Cambria Math" panose="02040503050406030204" pitchFamily="18" charset="0"/>
              </a:rPr>
              <a:t> </a:t>
            </a:r>
            <a:r>
              <a:rPr lang="en-US" altLang="zh-TW" dirty="0">
                <a:latin typeface="Cambria Math" panose="02040503050406030204" pitchFamily="18" charset="0"/>
                <a:ea typeface="Cambria Math" panose="02040503050406030204" pitchFamily="18" charset="0"/>
              </a:rPr>
              <a:t>: </a:t>
            </a:r>
            <a:r>
              <a:rPr lang="en-US" altLang="zh-TW" b="1" dirty="0" err="1">
                <a:latin typeface="Cambria Math" panose="02040503050406030204" pitchFamily="18" charset="0"/>
                <a:ea typeface="Cambria Math" panose="02040503050406030204" pitchFamily="18" charset="0"/>
              </a:rPr>
              <a:t>e</a:t>
            </a:r>
            <a:r>
              <a:rPr lang="en-US" altLang="zh-TW" b="1" baseline="-25000" dirty="0" err="1">
                <a:latin typeface="Cambria Math" panose="02040503050406030204" pitchFamily="18" charset="0"/>
                <a:ea typeface="Cambria Math" panose="02040503050406030204" pitchFamily="18" charset="0"/>
              </a:rPr>
              <a:t>ij</a:t>
            </a:r>
            <a:r>
              <a:rPr lang="en-US" altLang="zh-TW" b="1" dirty="0">
                <a:latin typeface="Cambria Math" panose="02040503050406030204" pitchFamily="18" charset="0"/>
                <a:ea typeface="Cambria Math" panose="02040503050406030204" pitchFamily="18" charset="0"/>
              </a:rPr>
              <a:t> </a:t>
            </a:r>
            <a:r>
              <a:rPr lang="en-US" altLang="zh-TW" dirty="0">
                <a:latin typeface="Cambria Math" panose="02040503050406030204" pitchFamily="18" charset="0"/>
                <a:ea typeface="Cambria Math" panose="02040503050406030204" pitchFamily="18" charset="0"/>
              </a:rPr>
              <a:t>=</a:t>
            </a:r>
            <a:r>
              <a:rPr lang="en-US" altLang="zh-TW" b="1" dirty="0">
                <a:latin typeface="Cambria Math" panose="02040503050406030204" pitchFamily="18" charset="0"/>
                <a:ea typeface="Cambria Math" panose="02040503050406030204" pitchFamily="18" charset="0"/>
              </a:rPr>
              <a:t> p</a:t>
            </a:r>
            <a:r>
              <a:rPr lang="en-US" altLang="zh-TW" b="1" baseline="-25000" dirty="0">
                <a:latin typeface="Cambria Math" panose="02040503050406030204" pitchFamily="18" charset="0"/>
                <a:ea typeface="Cambria Math" panose="02040503050406030204" pitchFamily="18" charset="0"/>
              </a:rPr>
              <a:t>i</a:t>
            </a:r>
            <a:r>
              <a:rPr lang="en-US" altLang="zh-TW" b="1" dirty="0">
                <a:latin typeface="Cambria Math" panose="02040503050406030204" pitchFamily="18" charset="0"/>
                <a:ea typeface="Cambria Math" panose="02040503050406030204" pitchFamily="18" charset="0"/>
              </a:rPr>
              <a:t> </a:t>
            </a:r>
            <a:r>
              <a:rPr lang="en-US" altLang="zh-TW" dirty="0" smtClean="0">
                <a:latin typeface="Cambria Math" panose="02040503050406030204" pitchFamily="18" charset="0"/>
                <a:ea typeface="Cambria Math" panose="02040503050406030204" pitchFamily="18" charset="0"/>
              </a:rPr>
              <a:t>–</a:t>
            </a:r>
            <a:r>
              <a:rPr lang="en-US" altLang="zh-TW" b="1" dirty="0" smtClean="0">
                <a:latin typeface="Cambria Math" panose="02040503050406030204" pitchFamily="18" charset="0"/>
                <a:ea typeface="Cambria Math" panose="02040503050406030204" pitchFamily="18" charset="0"/>
              </a:rPr>
              <a:t> </a:t>
            </a:r>
            <a:r>
              <a:rPr lang="en-US" altLang="zh-TW" b="1" dirty="0" err="1" smtClean="0">
                <a:latin typeface="Cambria Math" panose="02040503050406030204" pitchFamily="18" charset="0"/>
                <a:ea typeface="Cambria Math" panose="02040503050406030204" pitchFamily="18" charset="0"/>
              </a:rPr>
              <a:t>p</a:t>
            </a:r>
            <a:r>
              <a:rPr lang="en-US" altLang="zh-TW" b="1" baseline="-25000" dirty="0" err="1" smtClean="0">
                <a:latin typeface="Cambria Math" panose="02040503050406030204" pitchFamily="18" charset="0"/>
                <a:ea typeface="Cambria Math" panose="02040503050406030204" pitchFamily="18" charset="0"/>
              </a:rPr>
              <a:t>j</a:t>
            </a:r>
            <a:endParaRPr lang="en-US" altLang="zh-TW" b="1" baseline="-25000" dirty="0" smtClean="0">
              <a:latin typeface="Cambria Math" panose="02040503050406030204" pitchFamily="18" charset="0"/>
              <a:ea typeface="Cambria Math" panose="02040503050406030204" pitchFamily="18" charset="0"/>
            </a:endParaRPr>
          </a:p>
          <a:p>
            <a:r>
              <a:rPr lang="en-US" altLang="zh-TW" b="1" dirty="0" smtClean="0">
                <a:latin typeface="Cambria Math" panose="02040503050406030204" pitchFamily="18" charset="0"/>
                <a:ea typeface="Cambria Math" panose="02040503050406030204" pitchFamily="18" charset="0"/>
              </a:rPr>
              <a:t>e'</a:t>
            </a:r>
            <a:r>
              <a:rPr lang="en-US" altLang="zh-TW" dirty="0" smtClean="0">
                <a:latin typeface="Cambria Math" panose="02040503050406030204" pitchFamily="18" charset="0"/>
                <a:ea typeface="Cambria Math" panose="02040503050406030204" pitchFamily="18" charset="0"/>
              </a:rPr>
              <a:t> </a:t>
            </a:r>
            <a:r>
              <a:rPr lang="en-US" altLang="zh-TW" dirty="0">
                <a:latin typeface="Cambria Math" panose="02040503050406030204" pitchFamily="18" charset="0"/>
                <a:ea typeface="Cambria Math" panose="02040503050406030204" pitchFamily="18" charset="0"/>
              </a:rPr>
              <a:t>: </a:t>
            </a:r>
            <a:r>
              <a:rPr lang="en-US" altLang="zh-TW" b="1" dirty="0" err="1" smtClean="0">
                <a:latin typeface="Cambria Math" panose="02040503050406030204" pitchFamily="18" charset="0"/>
                <a:ea typeface="Cambria Math" panose="02040503050406030204" pitchFamily="18" charset="0"/>
              </a:rPr>
              <a:t>e’</a:t>
            </a:r>
            <a:r>
              <a:rPr lang="en-US" altLang="zh-TW" b="1" baseline="-25000" dirty="0" err="1" smtClean="0">
                <a:latin typeface="Cambria Math" panose="02040503050406030204" pitchFamily="18" charset="0"/>
                <a:ea typeface="Cambria Math" panose="02040503050406030204" pitchFamily="18" charset="0"/>
              </a:rPr>
              <a:t>ij</a:t>
            </a:r>
            <a:r>
              <a:rPr lang="en-US" altLang="zh-TW" b="1" dirty="0" smtClean="0">
                <a:latin typeface="Cambria Math" panose="02040503050406030204" pitchFamily="18" charset="0"/>
                <a:ea typeface="Cambria Math" panose="02040503050406030204" pitchFamily="18" charset="0"/>
              </a:rPr>
              <a:t> </a:t>
            </a:r>
            <a:r>
              <a:rPr lang="en-US" altLang="zh-TW" dirty="0">
                <a:latin typeface="Cambria Math" panose="02040503050406030204" pitchFamily="18" charset="0"/>
                <a:ea typeface="Cambria Math" panose="02040503050406030204" pitchFamily="18" charset="0"/>
              </a:rPr>
              <a:t>=</a:t>
            </a:r>
            <a:r>
              <a:rPr lang="en-US" altLang="zh-TW" b="1" dirty="0">
                <a:latin typeface="Cambria Math" panose="02040503050406030204" pitchFamily="18" charset="0"/>
                <a:ea typeface="Cambria Math" panose="02040503050406030204" pitchFamily="18" charset="0"/>
              </a:rPr>
              <a:t> </a:t>
            </a:r>
            <a:r>
              <a:rPr lang="en-US" altLang="zh-TW" b="1" dirty="0" err="1" smtClean="0">
                <a:latin typeface="Cambria Math" panose="02040503050406030204" pitchFamily="18" charset="0"/>
                <a:ea typeface="Cambria Math" panose="02040503050406030204" pitchFamily="18" charset="0"/>
              </a:rPr>
              <a:t>M</a:t>
            </a:r>
            <a:r>
              <a:rPr lang="en-US" altLang="zh-TW" b="1" baseline="-25000" dirty="0" err="1">
                <a:latin typeface="Cambria Math" panose="02040503050406030204" pitchFamily="18" charset="0"/>
                <a:ea typeface="Cambria Math" panose="02040503050406030204" pitchFamily="18" charset="0"/>
              </a:rPr>
              <a:t>i</a:t>
            </a:r>
            <a:r>
              <a:rPr lang="en-US" altLang="zh-TW" b="1" dirty="0" err="1" smtClean="0">
                <a:latin typeface="Cambria Math" panose="02040503050406030204" pitchFamily="18" charset="0"/>
                <a:ea typeface="Cambria Math" panose="02040503050406030204" pitchFamily="18" charset="0"/>
              </a:rPr>
              <a:t>p</a:t>
            </a:r>
            <a:r>
              <a:rPr lang="en-US" altLang="zh-TW" b="1" baseline="-25000" dirty="0" err="1" smtClean="0">
                <a:latin typeface="Cambria Math" panose="02040503050406030204" pitchFamily="18" charset="0"/>
                <a:ea typeface="Cambria Math" panose="02040503050406030204" pitchFamily="18" charset="0"/>
              </a:rPr>
              <a:t>i</a:t>
            </a:r>
            <a:r>
              <a:rPr lang="en-US" altLang="zh-TW" b="1" dirty="0" smtClean="0">
                <a:latin typeface="Cambria Math" panose="02040503050406030204" pitchFamily="18" charset="0"/>
                <a:ea typeface="Cambria Math" panose="02040503050406030204" pitchFamily="18" charset="0"/>
              </a:rPr>
              <a:t> </a:t>
            </a:r>
            <a:r>
              <a:rPr lang="en-US" altLang="zh-TW" dirty="0">
                <a:latin typeface="Cambria Math" panose="02040503050406030204" pitchFamily="18" charset="0"/>
                <a:ea typeface="Cambria Math" panose="02040503050406030204" pitchFamily="18" charset="0"/>
              </a:rPr>
              <a:t>-</a:t>
            </a:r>
            <a:r>
              <a:rPr lang="en-US" altLang="zh-TW" b="1" dirty="0">
                <a:latin typeface="Cambria Math" panose="02040503050406030204" pitchFamily="18" charset="0"/>
                <a:ea typeface="Cambria Math" panose="02040503050406030204" pitchFamily="18" charset="0"/>
              </a:rPr>
              <a:t> </a:t>
            </a:r>
            <a:r>
              <a:rPr lang="en-US" altLang="zh-TW" b="1" dirty="0" err="1" smtClean="0">
                <a:latin typeface="Cambria Math" panose="02040503050406030204" pitchFamily="18" charset="0"/>
                <a:ea typeface="Cambria Math" panose="02040503050406030204" pitchFamily="18" charset="0"/>
              </a:rPr>
              <a:t>M</a:t>
            </a:r>
            <a:r>
              <a:rPr lang="en-US" altLang="zh-TW" b="1" baseline="-25000" dirty="0" err="1">
                <a:latin typeface="Cambria Math" panose="02040503050406030204" pitchFamily="18" charset="0"/>
                <a:ea typeface="Cambria Math" panose="02040503050406030204" pitchFamily="18" charset="0"/>
              </a:rPr>
              <a:t>j</a:t>
            </a:r>
            <a:r>
              <a:rPr lang="en-US" altLang="zh-TW" b="1" dirty="0" err="1" smtClean="0">
                <a:latin typeface="Cambria Math" panose="02040503050406030204" pitchFamily="18" charset="0"/>
                <a:ea typeface="Cambria Math" panose="02040503050406030204" pitchFamily="18" charset="0"/>
              </a:rPr>
              <a:t>p</a:t>
            </a:r>
            <a:r>
              <a:rPr lang="en-US" altLang="zh-TW" b="1" baseline="-25000" dirty="0" err="1" smtClean="0">
                <a:latin typeface="Cambria Math" panose="02040503050406030204" pitchFamily="18" charset="0"/>
                <a:ea typeface="Cambria Math" panose="02040503050406030204" pitchFamily="18" charset="0"/>
              </a:rPr>
              <a:t>j</a:t>
            </a:r>
            <a:endParaRPr lang="en-US" altLang="zh-TW" b="1" baseline="-25000" dirty="0">
              <a:latin typeface="Cambria Math" panose="02040503050406030204" pitchFamily="18" charset="0"/>
              <a:ea typeface="Cambria Math" panose="02040503050406030204" pitchFamily="18" charset="0"/>
            </a:endParaRPr>
          </a:p>
          <a:p>
            <a:r>
              <a:rPr lang="en-US" altLang="zh-TW" b="1" dirty="0">
                <a:latin typeface="Cambria Math" panose="02040503050406030204" pitchFamily="18" charset="0"/>
                <a:ea typeface="Cambria Math" panose="02040503050406030204" pitchFamily="18" charset="0"/>
              </a:rPr>
              <a:t>F</a:t>
            </a:r>
            <a:r>
              <a:rPr lang="en-US" altLang="zh-TW" dirty="0">
                <a:latin typeface="Cambria Math" panose="02040503050406030204" pitchFamily="18" charset="0"/>
                <a:ea typeface="Cambria Math" panose="02040503050406030204" pitchFamily="18" charset="0"/>
              </a:rPr>
              <a:t> : feature </a:t>
            </a:r>
          </a:p>
          <a:p>
            <a:r>
              <a:rPr lang="zh-TW" altLang="en-US" dirty="0">
                <a:latin typeface="Cambria Math" panose="02040503050406030204" pitchFamily="18" charset="0"/>
                <a:ea typeface="Cambria Math" panose="02040503050406030204" pitchFamily="18" charset="0"/>
              </a:rPr>
              <a:t>𝕋 </a:t>
            </a:r>
            <a:r>
              <a:rPr lang="en-US" altLang="zh-TW" dirty="0">
                <a:latin typeface="Cambria Math" panose="02040503050406030204" pitchFamily="18" charset="0"/>
                <a:ea typeface="Cambria Math" panose="02040503050406030204" pitchFamily="18" charset="0"/>
              </a:rPr>
              <a:t>: </a:t>
            </a:r>
            <a:r>
              <a:rPr lang="zh-TW" altLang="en-US" dirty="0">
                <a:latin typeface="Cambria Math" panose="02040503050406030204" pitchFamily="18" charset="0"/>
                <a:ea typeface="Cambria Math" panose="02040503050406030204" pitchFamily="18" charset="0"/>
              </a:rPr>
              <a:t>𝕋</a:t>
            </a:r>
            <a:r>
              <a:rPr lang="en-US" altLang="zh-TW" dirty="0">
                <a:latin typeface="Cambria Math" panose="02040503050406030204" pitchFamily="18" charset="0"/>
                <a:ea typeface="Cambria Math" panose="02040503050406030204" pitchFamily="18" charset="0"/>
              </a:rPr>
              <a:t> = {</a:t>
            </a:r>
            <a:r>
              <a:rPr lang="en-US" altLang="zh-TW" b="1" dirty="0">
                <a:latin typeface="Cambria Math" panose="02040503050406030204" pitchFamily="18" charset="0"/>
                <a:ea typeface="Cambria Math" panose="02040503050406030204" pitchFamily="18" charset="0"/>
              </a:rPr>
              <a:t>M</a:t>
            </a:r>
            <a:r>
              <a:rPr lang="en-US" altLang="zh-TW" baseline="-25000" dirty="0">
                <a:latin typeface="Cambria Math" panose="02040503050406030204" pitchFamily="18" charset="0"/>
                <a:ea typeface="Cambria Math" panose="02040503050406030204" pitchFamily="18" charset="0"/>
              </a:rPr>
              <a:t>1</a:t>
            </a:r>
            <a:r>
              <a:rPr lang="en-US" altLang="zh-TW" dirty="0">
                <a:latin typeface="Cambria Math" panose="02040503050406030204" pitchFamily="18" charset="0"/>
                <a:ea typeface="Cambria Math" panose="02040503050406030204" pitchFamily="18" charset="0"/>
              </a:rPr>
              <a:t>, </a:t>
            </a:r>
            <a:r>
              <a:rPr lang="en-US" altLang="zh-TW" b="1" dirty="0">
                <a:latin typeface="Cambria Math" panose="02040503050406030204" pitchFamily="18" charset="0"/>
                <a:ea typeface="Cambria Math" panose="02040503050406030204" pitchFamily="18" charset="0"/>
              </a:rPr>
              <a:t>M</a:t>
            </a:r>
            <a:r>
              <a:rPr lang="en-US" altLang="zh-TW" baseline="-25000" dirty="0">
                <a:latin typeface="Cambria Math" panose="02040503050406030204" pitchFamily="18" charset="0"/>
                <a:ea typeface="Cambria Math" panose="02040503050406030204" pitchFamily="18" charset="0"/>
              </a:rPr>
              <a:t>2</a:t>
            </a:r>
            <a:r>
              <a:rPr lang="en-US" altLang="zh-TW" dirty="0">
                <a:latin typeface="Cambria Math" panose="02040503050406030204" pitchFamily="18" charset="0"/>
                <a:ea typeface="Cambria Math" panose="02040503050406030204" pitchFamily="18" charset="0"/>
              </a:rPr>
              <a:t>, …, </a:t>
            </a:r>
            <a:r>
              <a:rPr lang="en-US" altLang="zh-TW" b="1" dirty="0" err="1">
                <a:latin typeface="Cambria Math" panose="02040503050406030204" pitchFamily="18" charset="0"/>
                <a:ea typeface="Cambria Math" panose="02040503050406030204" pitchFamily="18" charset="0"/>
              </a:rPr>
              <a:t>M</a:t>
            </a:r>
            <a:r>
              <a:rPr lang="en-US" altLang="zh-TW" baseline="-25000" dirty="0" err="1">
                <a:latin typeface="Cambria Math" panose="02040503050406030204" pitchFamily="18" charset="0"/>
                <a:ea typeface="Cambria Math" panose="02040503050406030204" pitchFamily="18" charset="0"/>
              </a:rPr>
              <a:t>n</a:t>
            </a:r>
            <a:r>
              <a:rPr lang="en-US" altLang="zh-TW" dirty="0">
                <a:latin typeface="Cambria Math" panose="02040503050406030204" pitchFamily="18" charset="0"/>
                <a:ea typeface="Cambria Math" panose="02040503050406030204" pitchFamily="18" charset="0"/>
              </a:rPr>
              <a:t>}</a:t>
            </a:r>
          </a:p>
          <a:p>
            <a:r>
              <a:rPr lang="zh-TW" altLang="en-US" dirty="0">
                <a:latin typeface="Cambria Math" panose="02040503050406030204" pitchFamily="18" charset="0"/>
                <a:ea typeface="Cambria Math" panose="02040503050406030204" pitchFamily="18" charset="0"/>
              </a:rPr>
              <a:t>𝔽</a:t>
            </a:r>
            <a:r>
              <a:rPr lang="en-US" altLang="zh-TW" dirty="0">
                <a:latin typeface="Cambria Math" panose="02040503050406030204" pitchFamily="18" charset="0"/>
                <a:ea typeface="Cambria Math" panose="02040503050406030204" pitchFamily="18" charset="0"/>
              </a:rPr>
              <a:t> : </a:t>
            </a:r>
            <a:r>
              <a:rPr lang="zh-TW" altLang="en-US" dirty="0">
                <a:latin typeface="Cambria Math" panose="02040503050406030204" pitchFamily="18" charset="0"/>
                <a:ea typeface="Cambria Math" panose="02040503050406030204" pitchFamily="18" charset="0"/>
              </a:rPr>
              <a:t>𝔽 </a:t>
            </a:r>
            <a:r>
              <a:rPr lang="en-US" altLang="zh-TW" dirty="0">
                <a:latin typeface="Cambria Math" panose="02040503050406030204" pitchFamily="18" charset="0"/>
                <a:ea typeface="Cambria Math" panose="02040503050406030204" pitchFamily="18" charset="0"/>
              </a:rPr>
              <a:t>= {</a:t>
            </a:r>
            <a:r>
              <a:rPr lang="en-US" altLang="zh-TW" b="1" dirty="0">
                <a:latin typeface="Cambria Math" panose="02040503050406030204" pitchFamily="18" charset="0"/>
                <a:ea typeface="Cambria Math" panose="02040503050406030204" pitchFamily="18" charset="0"/>
              </a:rPr>
              <a:t>F</a:t>
            </a:r>
            <a:r>
              <a:rPr lang="en-US" altLang="zh-TW" baseline="-25000" dirty="0">
                <a:latin typeface="Cambria Math" panose="02040503050406030204" pitchFamily="18" charset="0"/>
                <a:ea typeface="Cambria Math" panose="02040503050406030204" pitchFamily="18" charset="0"/>
              </a:rPr>
              <a:t>1</a:t>
            </a:r>
            <a:r>
              <a:rPr lang="en-US" altLang="zh-TW" dirty="0">
                <a:latin typeface="Cambria Math" panose="02040503050406030204" pitchFamily="18" charset="0"/>
                <a:ea typeface="Cambria Math" panose="02040503050406030204" pitchFamily="18" charset="0"/>
              </a:rPr>
              <a:t>, </a:t>
            </a:r>
            <a:r>
              <a:rPr lang="en-US" altLang="zh-TW" b="1" dirty="0">
                <a:latin typeface="Cambria Math" panose="02040503050406030204" pitchFamily="18" charset="0"/>
                <a:ea typeface="Cambria Math" panose="02040503050406030204" pitchFamily="18" charset="0"/>
              </a:rPr>
              <a:t>F</a:t>
            </a:r>
            <a:r>
              <a:rPr lang="en-US" altLang="zh-TW" baseline="-25000" dirty="0">
                <a:latin typeface="Cambria Math" panose="02040503050406030204" pitchFamily="18" charset="0"/>
                <a:ea typeface="Cambria Math" panose="02040503050406030204" pitchFamily="18" charset="0"/>
              </a:rPr>
              <a:t>2</a:t>
            </a:r>
            <a:r>
              <a:rPr lang="en-US" altLang="zh-TW" dirty="0">
                <a:latin typeface="Cambria Math" panose="02040503050406030204" pitchFamily="18" charset="0"/>
                <a:ea typeface="Cambria Math" panose="02040503050406030204" pitchFamily="18" charset="0"/>
              </a:rPr>
              <a:t>, …, </a:t>
            </a:r>
            <a:r>
              <a:rPr lang="en-US" altLang="zh-TW" b="1" dirty="0" err="1">
                <a:latin typeface="Cambria Math" panose="02040503050406030204" pitchFamily="18" charset="0"/>
                <a:ea typeface="Cambria Math" panose="02040503050406030204" pitchFamily="18" charset="0"/>
              </a:rPr>
              <a:t>F</a:t>
            </a:r>
            <a:r>
              <a:rPr lang="en-US" altLang="zh-TW" baseline="-25000" dirty="0" err="1">
                <a:latin typeface="Cambria Math" panose="02040503050406030204" pitchFamily="18" charset="0"/>
                <a:ea typeface="Cambria Math" panose="02040503050406030204" pitchFamily="18" charset="0"/>
              </a:rPr>
              <a:t>n</a:t>
            </a:r>
            <a:r>
              <a:rPr lang="en-US" altLang="zh-TW" dirty="0">
                <a:latin typeface="Cambria Math" panose="02040503050406030204" pitchFamily="18" charset="0"/>
                <a:ea typeface="Cambria Math" panose="02040503050406030204" pitchFamily="18" charset="0"/>
              </a:rPr>
              <a:t>}</a:t>
            </a:r>
            <a:endParaRPr lang="zh-TW" altLang="en-US" dirty="0">
              <a:latin typeface="Cambria Math" panose="02040503050406030204" pitchFamily="18" charset="0"/>
            </a:endParaRPr>
          </a:p>
        </p:txBody>
      </p:sp>
      <p:pic>
        <p:nvPicPr>
          <p:cNvPr id="17" name="Picture 15" descr="C:\Users\Jenny\Dropbox\Figure\surface203RigidAlig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702" t="10116" r="8141" b="10248"/>
          <a:stretch/>
        </p:blipFill>
        <p:spPr bwMode="auto">
          <a:xfrm>
            <a:off x="5916710" y="123825"/>
            <a:ext cx="3095362" cy="292011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p:cNvGrpSpPr/>
          <p:nvPr/>
        </p:nvGrpSpPr>
        <p:grpSpPr>
          <a:xfrm>
            <a:off x="75581" y="3368505"/>
            <a:ext cx="7554579" cy="3075530"/>
            <a:chOff x="75581" y="3368505"/>
            <a:chExt cx="7554579" cy="3075530"/>
          </a:xfrm>
        </p:grpSpPr>
        <p:sp>
          <p:nvSpPr>
            <p:cNvPr id="19" name="橢圓 18"/>
            <p:cNvSpPr/>
            <p:nvPr/>
          </p:nvSpPr>
          <p:spPr>
            <a:xfrm>
              <a:off x="75581" y="3368505"/>
              <a:ext cx="722671" cy="722671"/>
            </a:xfrm>
            <a:prstGeom prst="ellipse">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圓角矩形 19"/>
            <p:cNvSpPr/>
            <p:nvPr/>
          </p:nvSpPr>
          <p:spPr>
            <a:xfrm>
              <a:off x="5120640" y="6085841"/>
              <a:ext cx="2509520" cy="358194"/>
            </a:xfrm>
            <a:prstGeom prst="round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p:cNvGrpSpPr/>
          <p:nvPr/>
        </p:nvGrpSpPr>
        <p:grpSpPr>
          <a:xfrm>
            <a:off x="901031" y="2193856"/>
            <a:ext cx="4219609" cy="3036638"/>
            <a:chOff x="901031" y="2193856"/>
            <a:chExt cx="4219609" cy="3036638"/>
          </a:xfrm>
        </p:grpSpPr>
        <p:sp>
          <p:nvSpPr>
            <p:cNvPr id="7" name="文字方塊 6"/>
            <p:cNvSpPr txBox="1"/>
            <p:nvPr/>
          </p:nvSpPr>
          <p:spPr>
            <a:xfrm>
              <a:off x="901031" y="4399497"/>
              <a:ext cx="3574718" cy="830997"/>
            </a:xfrm>
            <a:prstGeom prst="rect">
              <a:avLst/>
            </a:prstGeom>
            <a:noFill/>
          </p:spPr>
          <p:txBody>
            <a:bodyPr wrap="square" rtlCol="0">
              <a:spAutoFit/>
            </a:bodyPr>
            <a:lstStyle/>
            <a:p>
              <a:r>
                <a:rPr lang="en-US" altLang="zh-TW" sz="2400" dirty="0" smtClean="0">
                  <a:solidFill>
                    <a:srgbClr val="00B050"/>
                  </a:solidFill>
                </a:rPr>
                <a:t>Let points close to the surface of base part</a:t>
              </a:r>
              <a:endParaRPr lang="zh-TW" altLang="en-US" sz="2400" dirty="0">
                <a:solidFill>
                  <a:srgbClr val="00B050"/>
                </a:solidFill>
              </a:endParaRPr>
            </a:p>
          </p:txBody>
        </p:sp>
        <p:cxnSp>
          <p:nvCxnSpPr>
            <p:cNvPr id="9" name="直線單箭頭接點 8"/>
            <p:cNvCxnSpPr/>
            <p:nvPr/>
          </p:nvCxnSpPr>
          <p:spPr>
            <a:xfrm flipV="1">
              <a:off x="2688390" y="3973860"/>
              <a:ext cx="305067" cy="5301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2882231" y="2193856"/>
              <a:ext cx="2238409" cy="461665"/>
            </a:xfrm>
            <a:prstGeom prst="rect">
              <a:avLst/>
            </a:prstGeom>
            <a:noFill/>
          </p:spPr>
          <p:txBody>
            <a:bodyPr wrap="square" rtlCol="0">
              <a:spAutoFit/>
            </a:bodyPr>
            <a:lstStyle/>
            <a:p>
              <a:r>
                <a:rPr lang="en-US" altLang="zh-TW" sz="2400" dirty="0" smtClean="0">
                  <a:solidFill>
                    <a:srgbClr val="FF0000"/>
                  </a:solidFill>
                </a:rPr>
                <a:t>On base surface</a:t>
              </a:r>
              <a:endParaRPr lang="zh-TW" altLang="en-US" sz="2400" dirty="0">
                <a:solidFill>
                  <a:srgbClr val="FF0000"/>
                </a:solidFill>
              </a:endParaRPr>
            </a:p>
          </p:txBody>
        </p:sp>
        <p:cxnSp>
          <p:nvCxnSpPr>
            <p:cNvPr id="23" name="直線單箭頭接點 22"/>
            <p:cNvCxnSpPr>
              <a:stCxn id="22" idx="2"/>
            </p:cNvCxnSpPr>
            <p:nvPr/>
          </p:nvCxnSpPr>
          <p:spPr>
            <a:xfrm>
              <a:off x="4001436" y="2655521"/>
              <a:ext cx="214964" cy="618119"/>
            </a:xfrm>
            <a:prstGeom prst="straightConnector1">
              <a:avLst/>
            </a:prstGeom>
            <a:ln w="28575">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H="1" flipV="1">
              <a:off x="1763485" y="3828792"/>
              <a:ext cx="3187338" cy="11688"/>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2" name="群組 31"/>
          <p:cNvGrpSpPr/>
          <p:nvPr/>
        </p:nvGrpSpPr>
        <p:grpSpPr>
          <a:xfrm>
            <a:off x="5573026" y="3792216"/>
            <a:ext cx="3489960" cy="1438278"/>
            <a:chOff x="5573026" y="3792216"/>
            <a:chExt cx="3489960" cy="1438278"/>
          </a:xfrm>
        </p:grpSpPr>
        <p:sp>
          <p:nvSpPr>
            <p:cNvPr id="10" name="文字方塊 9"/>
            <p:cNvSpPr txBox="1"/>
            <p:nvPr/>
          </p:nvSpPr>
          <p:spPr>
            <a:xfrm>
              <a:off x="5573026" y="4399497"/>
              <a:ext cx="3489960" cy="830997"/>
            </a:xfrm>
            <a:prstGeom prst="rect">
              <a:avLst/>
            </a:prstGeom>
            <a:noFill/>
          </p:spPr>
          <p:txBody>
            <a:bodyPr wrap="square" rtlCol="0">
              <a:spAutoFit/>
            </a:bodyPr>
            <a:lstStyle/>
            <a:p>
              <a:r>
                <a:rPr lang="en-US" altLang="zh-TW" sz="2400" dirty="0" smtClean="0">
                  <a:solidFill>
                    <a:srgbClr val="00B050"/>
                  </a:solidFill>
                </a:rPr>
                <a:t>Preserve the relative position between features</a:t>
              </a:r>
              <a:endParaRPr lang="zh-TW" altLang="en-US" sz="2400" dirty="0">
                <a:solidFill>
                  <a:srgbClr val="00B050"/>
                </a:solidFill>
              </a:endParaRPr>
            </a:p>
          </p:txBody>
        </p:sp>
        <p:cxnSp>
          <p:nvCxnSpPr>
            <p:cNvPr id="11" name="直線單箭頭接點 10"/>
            <p:cNvCxnSpPr>
              <a:stCxn id="10" idx="0"/>
            </p:cNvCxnSpPr>
            <p:nvPr/>
          </p:nvCxnSpPr>
          <p:spPr>
            <a:xfrm flipH="1" flipV="1">
              <a:off x="7161196" y="3946358"/>
              <a:ext cx="156810" cy="4531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flipH="1">
              <a:off x="6026727" y="3792216"/>
              <a:ext cx="2841567"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863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圖片 38"/>
          <p:cNvPicPr>
            <a:picLocks noChangeAspect="1"/>
          </p:cNvPicPr>
          <p:nvPr/>
        </p:nvPicPr>
        <p:blipFill>
          <a:blip r:embed="rId3"/>
          <a:stretch>
            <a:fillRect/>
          </a:stretch>
        </p:blipFill>
        <p:spPr>
          <a:xfrm>
            <a:off x="4276577" y="10812"/>
            <a:ext cx="1722087" cy="2025985"/>
          </a:xfrm>
          <a:prstGeom prst="rect">
            <a:avLst/>
          </a:prstGeom>
        </p:spPr>
      </p:pic>
      <p:pic>
        <p:nvPicPr>
          <p:cNvPr id="10" name="圖片 9"/>
          <p:cNvPicPr>
            <a:picLocks noChangeAspect="1"/>
          </p:cNvPicPr>
          <p:nvPr/>
        </p:nvPicPr>
        <p:blipFill>
          <a:blip r:embed="rId4">
            <a:duotone>
              <a:schemeClr val="accent3">
                <a:shade val="45000"/>
                <a:satMod val="135000"/>
              </a:schemeClr>
              <a:prstClr val="white"/>
            </a:duotone>
          </a:blip>
          <a:stretch>
            <a:fillRect/>
          </a:stretch>
        </p:blipFill>
        <p:spPr>
          <a:xfrm>
            <a:off x="75581" y="5534828"/>
            <a:ext cx="8933665" cy="1051019"/>
          </a:xfrm>
          <a:prstGeom prst="rect">
            <a:avLst/>
          </a:prstGeom>
        </p:spPr>
      </p:pic>
      <p:sp>
        <p:nvSpPr>
          <p:cNvPr id="2" name="標題 1"/>
          <p:cNvSpPr>
            <a:spLocks noGrp="1"/>
          </p:cNvSpPr>
          <p:nvPr>
            <p:ph type="title"/>
          </p:nvPr>
        </p:nvSpPr>
        <p:spPr>
          <a:xfrm>
            <a:off x="628650" y="408172"/>
            <a:ext cx="7886700" cy="1039814"/>
          </a:xfrm>
        </p:spPr>
        <p:txBody>
          <a:bodyPr/>
          <a:lstStyle/>
          <a:p>
            <a:r>
              <a:rPr lang="en-US" altLang="zh-TW" dirty="0" smtClean="0"/>
              <a:t>Desired </a:t>
            </a:r>
            <a:r>
              <a:rPr lang="en-US" altLang="zh-TW" dirty="0"/>
              <a:t>P</a:t>
            </a:r>
            <a:r>
              <a:rPr lang="en-US" altLang="zh-TW" dirty="0" smtClean="0"/>
              <a:t>oint</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48</a:t>
            </a:fld>
            <a:endParaRPr lang="zh-TW" altLang="en-US" dirty="0"/>
          </a:p>
        </p:txBody>
      </p:sp>
      <p:sp>
        <p:nvSpPr>
          <p:cNvPr id="7" name="矩形 6"/>
          <p:cNvSpPr/>
          <p:nvPr/>
        </p:nvSpPr>
        <p:spPr>
          <a:xfrm>
            <a:off x="6439148" y="785142"/>
            <a:ext cx="2549288" cy="400110"/>
          </a:xfrm>
          <a:prstGeom prst="rect">
            <a:avLst/>
          </a:prstGeom>
        </p:spPr>
        <p:txBody>
          <a:bodyPr wrap="none">
            <a:spAutoFit/>
          </a:bodyPr>
          <a:lstStyle/>
          <a:p>
            <a:pPr marL="342900" indent="-342900">
              <a:buFont typeface="Arial" panose="020B0604020202020204" pitchFamily="34" charset="0"/>
              <a:buChar char="•"/>
            </a:pPr>
            <a:r>
              <a:rPr lang="en-US" altLang="zh-TW" sz="2000" i="1" dirty="0">
                <a:solidFill>
                  <a:srgbClr val="00FF00"/>
                </a:solidFill>
                <a:effectLst>
                  <a:outerShdw blurRad="38100" dist="38100" dir="2700000" algn="tl">
                    <a:srgbClr val="000000">
                      <a:alpha val="43137"/>
                    </a:srgbClr>
                  </a:outerShdw>
                </a:effectLst>
              </a:rPr>
              <a:t>T</a:t>
            </a:r>
            <a:r>
              <a:rPr lang="zh-TW" altLang="en-US" sz="2000" i="1" dirty="0">
                <a:solidFill>
                  <a:srgbClr val="00FF00"/>
                </a:solidFill>
                <a:effectLst>
                  <a:outerShdw blurRad="38100" dist="38100" dir="2700000" algn="tl">
                    <a:srgbClr val="000000">
                      <a:alpha val="43137"/>
                    </a:srgbClr>
                  </a:outerShdw>
                </a:effectLst>
              </a:rPr>
              <a:t>exture edge </a:t>
            </a:r>
            <a:r>
              <a:rPr lang="zh-TW" altLang="en-US" sz="2000" i="1" dirty="0" smtClean="0">
                <a:solidFill>
                  <a:srgbClr val="00FF00"/>
                </a:solidFill>
                <a:effectLst>
                  <a:outerShdw blurRad="38100" dist="38100" dir="2700000" algn="tl">
                    <a:srgbClr val="000000">
                      <a:alpha val="43137"/>
                    </a:srgbClr>
                  </a:outerShdw>
                </a:effectLst>
              </a:rPr>
              <a:t>points</a:t>
            </a:r>
            <a:endParaRPr lang="en-US" altLang="zh-TW" sz="2000" i="1" dirty="0" smtClean="0">
              <a:solidFill>
                <a:srgbClr val="00FF00"/>
              </a:solidFill>
              <a:effectLst>
                <a:outerShdw blurRad="38100" dist="38100" dir="2700000" algn="tl">
                  <a:srgbClr val="000000">
                    <a:alpha val="43137"/>
                  </a:srgbClr>
                </a:outerShdw>
              </a:effectLst>
            </a:endParaRPr>
          </a:p>
        </p:txBody>
      </p:sp>
      <p:graphicFrame>
        <p:nvGraphicFramePr>
          <p:cNvPr id="9" name="內容版面配置區 8"/>
          <p:cNvGraphicFramePr>
            <a:graphicFrameLocks noGrp="1"/>
          </p:cNvGraphicFramePr>
          <p:nvPr>
            <p:ph idx="1"/>
            <p:extLst/>
          </p:nvPr>
        </p:nvGraphicFramePr>
        <p:xfrm>
          <a:off x="161290" y="1981200"/>
          <a:ext cx="6798310" cy="2987040"/>
        </p:xfrm>
        <a:graphic>
          <a:graphicData uri="http://schemas.openxmlformats.org/drawingml/2006/table">
            <a:tbl>
              <a:tblPr firstRow="1" bandRow="1">
                <a:tableStyleId>{5940675A-B579-460E-94D1-54222C63F5DA}</a:tableStyleId>
              </a:tblPr>
              <a:tblGrid>
                <a:gridCol w="268351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altLang="zh-TW" sz="2800" b="1" i="1" dirty="0" smtClean="0">
                          <a:latin typeface="Cambria Math" panose="02040503050406030204" pitchFamily="18" charset="0"/>
                          <a:ea typeface="Cambria Math" panose="02040503050406030204" pitchFamily="18" charset="0"/>
                        </a:rPr>
                        <a:t>p</a:t>
                      </a:r>
                      <a:endParaRPr lang="zh-TW" altLang="en-US" sz="2800" i="1" dirty="0"/>
                    </a:p>
                  </a:txBody>
                  <a:tcPr>
                    <a:solidFill>
                      <a:schemeClr val="accent4">
                        <a:lumMod val="40000"/>
                        <a:lumOff val="60000"/>
                      </a:schemeClr>
                    </a:solidFill>
                  </a:tcPr>
                </a:tc>
                <a:tc>
                  <a:txBody>
                    <a:bodyPr/>
                    <a:lstStyle/>
                    <a:p>
                      <a:r>
                        <a:rPr lang="en-US" altLang="zh-TW" sz="2800" b="1" i="1" dirty="0" smtClean="0">
                          <a:latin typeface="Cambria Math" panose="02040503050406030204" pitchFamily="18" charset="0"/>
                          <a:ea typeface="Cambria Math" panose="02040503050406030204" pitchFamily="18" charset="0"/>
                        </a:rPr>
                        <a:t>d (desired point)</a:t>
                      </a:r>
                      <a:endParaRPr lang="zh-TW" altLang="en-US" sz="2800" i="1" dirty="0"/>
                    </a:p>
                  </a:txBody>
                  <a:tcPr>
                    <a:solidFill>
                      <a:schemeClr val="accent4">
                        <a:lumMod val="40000"/>
                        <a:lumOff val="60000"/>
                      </a:schemeClr>
                    </a:solidFill>
                  </a:tcPr>
                </a:tc>
                <a:extLst>
                  <a:ext uri="{0D108BD9-81ED-4DB2-BD59-A6C34878D82A}">
                    <a16:rowId xmlns:a16="http://schemas.microsoft.com/office/drawing/2014/main" val="10000"/>
                  </a:ext>
                </a:extLst>
              </a:tr>
              <a:tr h="370840">
                <a:tc>
                  <a:txBody>
                    <a:bodyPr/>
                    <a:lstStyle/>
                    <a:p>
                      <a:r>
                        <a:rPr lang="en-US" altLang="zh-TW" sz="2400" dirty="0" smtClean="0"/>
                        <a:t>Texture edge points</a:t>
                      </a:r>
                      <a:endParaRPr lang="zh-TW"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smtClean="0"/>
                        <a:t>A point</a:t>
                      </a:r>
                      <a:r>
                        <a:rPr lang="en-US" altLang="zh-TW" sz="2400" b="1" dirty="0" smtClean="0"/>
                        <a:t> on the surface </a:t>
                      </a:r>
                      <a:r>
                        <a:rPr lang="en-US" altLang="zh-TW" sz="2400" dirty="0" smtClean="0"/>
                        <a:t>of the base part that is</a:t>
                      </a:r>
                      <a:r>
                        <a:rPr lang="en-US" altLang="zh-TW" sz="2400" baseline="0" dirty="0" smtClean="0"/>
                        <a:t> </a:t>
                      </a:r>
                      <a:r>
                        <a:rPr lang="en-US" altLang="zh-TW" sz="2400" dirty="0" smtClean="0"/>
                        <a:t>closest to </a:t>
                      </a:r>
                      <a:r>
                        <a:rPr lang="en-US" altLang="zh-TW" sz="2400" b="1" dirty="0" smtClean="0">
                          <a:latin typeface="Cambria Math" panose="02040503050406030204" pitchFamily="18" charset="0"/>
                          <a:ea typeface="Cambria Math" panose="02040503050406030204" pitchFamily="18" charset="0"/>
                        </a:rPr>
                        <a:t>p</a:t>
                      </a:r>
                      <a:endParaRPr lang="zh-TW" altLang="en-US" sz="2400" dirty="0" smtClean="0"/>
                    </a:p>
                  </a:txBody>
                  <a:tcPr/>
                </a:tc>
                <a:extLst>
                  <a:ext uri="{0D108BD9-81ED-4DB2-BD59-A6C34878D82A}">
                    <a16:rowId xmlns:a16="http://schemas.microsoft.com/office/drawing/2014/main" val="10001"/>
                  </a:ext>
                </a:extLst>
              </a:tr>
              <a:tr h="370840">
                <a:tc>
                  <a:txBody>
                    <a:bodyPr/>
                    <a:lstStyle/>
                    <a:p>
                      <a:r>
                        <a:rPr lang="en-US" altLang="zh-TW" sz="2400" dirty="0" smtClean="0"/>
                        <a:t>Curvature points</a:t>
                      </a:r>
                    </a:p>
                  </a:txBody>
                  <a:tcPr/>
                </a:tc>
                <a:tc>
                  <a:txBody>
                    <a:bodyPr/>
                    <a:lstStyle/>
                    <a:p>
                      <a:pPr marL="0" indent="0">
                        <a:buFont typeface="Arial" panose="020B0604020202020204" pitchFamily="34" charset="0"/>
                        <a:buNone/>
                      </a:pPr>
                      <a:r>
                        <a:rPr lang="en-US" altLang="zh-TW" sz="2400" dirty="0" smtClean="0"/>
                        <a:t>The </a:t>
                      </a:r>
                      <a:r>
                        <a:rPr lang="en-US" altLang="zh-TW" sz="2400" b="1" dirty="0" smtClean="0"/>
                        <a:t>closest curvature point</a:t>
                      </a:r>
                      <a:r>
                        <a:rPr lang="en-US" altLang="zh-TW" sz="2400" dirty="0" smtClean="0"/>
                        <a:t> on the surface of base part</a:t>
                      </a:r>
                    </a:p>
                  </a:txBody>
                  <a:tcPr/>
                </a:tc>
                <a:extLst>
                  <a:ext uri="{0D108BD9-81ED-4DB2-BD59-A6C34878D82A}">
                    <a16:rowId xmlns:a16="http://schemas.microsoft.com/office/drawing/2014/main" val="10002"/>
                  </a:ext>
                </a:extLst>
              </a:tr>
              <a:tr h="370840">
                <a:tc>
                  <a:txBody>
                    <a:bodyPr/>
                    <a:lstStyle/>
                    <a:p>
                      <a:r>
                        <a:rPr lang="en-US" altLang="zh-TW" sz="2400" dirty="0" smtClean="0"/>
                        <a:t>Ridge points</a:t>
                      </a:r>
                      <a:endParaRPr lang="zh-TW"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2400" dirty="0" smtClean="0"/>
                        <a:t>The </a:t>
                      </a:r>
                      <a:r>
                        <a:rPr lang="en-US" altLang="zh-TW" sz="2400" b="1" dirty="0" smtClean="0"/>
                        <a:t>closest ridge point </a:t>
                      </a:r>
                      <a:r>
                        <a:rPr lang="en-US" altLang="zh-TW" sz="2400" dirty="0" smtClean="0"/>
                        <a:t>on the surface of base part</a:t>
                      </a:r>
                    </a:p>
                  </a:txBody>
                  <a:tcPr/>
                </a:tc>
                <a:extLst>
                  <a:ext uri="{0D108BD9-81ED-4DB2-BD59-A6C34878D82A}">
                    <a16:rowId xmlns:a16="http://schemas.microsoft.com/office/drawing/2014/main" val="10003"/>
                  </a:ext>
                </a:extLst>
              </a:tr>
            </a:tbl>
          </a:graphicData>
        </a:graphic>
      </p:graphicFrame>
      <p:sp>
        <p:nvSpPr>
          <p:cNvPr id="3" name="矩形 2"/>
          <p:cNvSpPr/>
          <p:nvPr/>
        </p:nvSpPr>
        <p:spPr>
          <a:xfrm>
            <a:off x="6855505" y="1080216"/>
            <a:ext cx="2255617" cy="400110"/>
          </a:xfrm>
          <a:prstGeom prst="rect">
            <a:avLst/>
          </a:prstGeom>
        </p:spPr>
        <p:txBody>
          <a:bodyPr wrap="none">
            <a:spAutoFit/>
          </a:bodyPr>
          <a:lstStyle/>
          <a:p>
            <a:pPr marL="342900" indent="-342900">
              <a:buFont typeface="Arial" panose="020B0604020202020204" pitchFamily="34" charset="0"/>
              <a:buChar char="•"/>
            </a:pPr>
            <a:r>
              <a:rPr lang="en-US" altLang="zh-TW" sz="2000" i="1" dirty="0">
                <a:solidFill>
                  <a:srgbClr val="0000FF"/>
                </a:solidFill>
                <a:effectLst>
                  <a:outerShdw blurRad="38100" dist="38100" dir="2700000" algn="tl">
                    <a:srgbClr val="000000">
                      <a:alpha val="43137"/>
                    </a:srgbClr>
                  </a:outerShdw>
                </a:effectLst>
              </a:rPr>
              <a:t>C</a:t>
            </a:r>
            <a:r>
              <a:rPr lang="zh-TW" altLang="en-US" sz="2000" i="1" dirty="0">
                <a:solidFill>
                  <a:srgbClr val="0000FF"/>
                </a:solidFill>
                <a:effectLst>
                  <a:outerShdw blurRad="38100" dist="38100" dir="2700000" algn="tl">
                    <a:srgbClr val="000000">
                      <a:alpha val="43137"/>
                    </a:srgbClr>
                  </a:outerShdw>
                </a:effectLst>
              </a:rPr>
              <a:t>urvature points</a:t>
            </a:r>
            <a:endParaRPr lang="en-US" altLang="zh-TW" sz="2000" i="1" dirty="0">
              <a:solidFill>
                <a:srgbClr val="0000FF"/>
              </a:solidFill>
              <a:effectLst>
                <a:outerShdw blurRad="38100" dist="38100" dir="2700000" algn="tl">
                  <a:srgbClr val="000000">
                    <a:alpha val="43137"/>
                  </a:srgbClr>
                </a:outerShdw>
              </a:effectLst>
            </a:endParaRPr>
          </a:p>
        </p:txBody>
      </p:sp>
      <p:sp>
        <p:nvSpPr>
          <p:cNvPr id="5" name="矩形 4"/>
          <p:cNvSpPr/>
          <p:nvPr/>
        </p:nvSpPr>
        <p:spPr>
          <a:xfrm>
            <a:off x="7334787" y="1382818"/>
            <a:ext cx="1809213" cy="400110"/>
          </a:xfrm>
          <a:prstGeom prst="rect">
            <a:avLst/>
          </a:prstGeom>
        </p:spPr>
        <p:txBody>
          <a:bodyPr wrap="none">
            <a:spAutoFit/>
          </a:bodyPr>
          <a:lstStyle/>
          <a:p>
            <a:pPr marL="342900" indent="-342900">
              <a:buFont typeface="Arial" panose="020B0604020202020204" pitchFamily="34" charset="0"/>
              <a:buChar char="•"/>
            </a:pPr>
            <a:r>
              <a:rPr lang="en-US" altLang="zh-TW" sz="2000" i="1" dirty="0">
                <a:solidFill>
                  <a:srgbClr val="FF0000"/>
                </a:solidFill>
                <a:effectLst>
                  <a:outerShdw blurRad="38100" dist="38100" dir="2700000" algn="tl">
                    <a:srgbClr val="000000">
                      <a:alpha val="43137"/>
                    </a:srgbClr>
                  </a:outerShdw>
                </a:effectLst>
              </a:rPr>
              <a:t>R</a:t>
            </a:r>
            <a:r>
              <a:rPr lang="zh-TW" altLang="en-US" sz="2000" i="1" dirty="0">
                <a:solidFill>
                  <a:srgbClr val="FF0000"/>
                </a:solidFill>
                <a:effectLst>
                  <a:outerShdw blurRad="38100" dist="38100" dir="2700000" algn="tl">
                    <a:srgbClr val="000000">
                      <a:alpha val="43137"/>
                    </a:srgbClr>
                  </a:outerShdw>
                </a:effectLst>
              </a:rPr>
              <a:t>idge points</a:t>
            </a:r>
          </a:p>
        </p:txBody>
      </p:sp>
      <p:grpSp>
        <p:nvGrpSpPr>
          <p:cNvPr id="41" name="群組 40"/>
          <p:cNvGrpSpPr/>
          <p:nvPr/>
        </p:nvGrpSpPr>
        <p:grpSpPr>
          <a:xfrm>
            <a:off x="6559032" y="985197"/>
            <a:ext cx="2429404" cy="2993849"/>
            <a:chOff x="6559032" y="985197"/>
            <a:chExt cx="2429404" cy="2993849"/>
          </a:xfrm>
        </p:grpSpPr>
        <p:sp>
          <p:nvSpPr>
            <p:cNvPr id="11" name="橢圓 10"/>
            <p:cNvSpPr/>
            <p:nvPr/>
          </p:nvSpPr>
          <p:spPr>
            <a:xfrm>
              <a:off x="7403476" y="2085530"/>
              <a:ext cx="1584960" cy="1584960"/>
            </a:xfrm>
            <a:prstGeom prst="ellips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弧形 21"/>
            <p:cNvSpPr/>
            <p:nvPr/>
          </p:nvSpPr>
          <p:spPr>
            <a:xfrm>
              <a:off x="7378076" y="3105172"/>
              <a:ext cx="817880" cy="782320"/>
            </a:xfrm>
            <a:prstGeom prst="arc">
              <a:avLst>
                <a:gd name="adj1" fmla="val 13854368"/>
                <a:gd name="adj2" fmla="val 0"/>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8" name="直線接點 27"/>
            <p:cNvCxnSpPr>
              <a:endCxn id="11" idx="1"/>
            </p:cNvCxnSpPr>
            <p:nvPr/>
          </p:nvCxnSpPr>
          <p:spPr>
            <a:xfrm>
              <a:off x="6559032" y="985197"/>
              <a:ext cx="1076556" cy="1332445"/>
            </a:xfrm>
            <a:prstGeom prst="line">
              <a:avLst/>
            </a:prstGeom>
            <a:ln w="19050">
              <a:solidFill>
                <a:srgbClr val="00FF00"/>
              </a:solidFill>
            </a:ln>
          </p:spPr>
          <p:style>
            <a:lnRef idx="1">
              <a:schemeClr val="accent6"/>
            </a:lnRef>
            <a:fillRef idx="0">
              <a:schemeClr val="accent6"/>
            </a:fillRef>
            <a:effectRef idx="0">
              <a:schemeClr val="accent6"/>
            </a:effectRef>
            <a:fontRef idx="minor">
              <a:schemeClr val="tx1"/>
            </a:fontRef>
          </p:style>
        </p:cxnSp>
        <p:cxnSp>
          <p:nvCxnSpPr>
            <p:cNvPr id="32" name="直線接點 31"/>
            <p:cNvCxnSpPr/>
            <p:nvPr/>
          </p:nvCxnSpPr>
          <p:spPr>
            <a:xfrm>
              <a:off x="6995160" y="1280271"/>
              <a:ext cx="640428" cy="181997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7827646">
              <a:off x="7817953" y="1522452"/>
              <a:ext cx="813840" cy="854897"/>
            </a:xfrm>
            <a:prstGeom prst="arc">
              <a:avLst>
                <a:gd name="adj1" fmla="val 16117632"/>
                <a:gd name="adj2" fmla="val 0"/>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4" name="直線接點 33"/>
            <p:cNvCxnSpPr>
              <a:endCxn id="33" idx="2"/>
            </p:cNvCxnSpPr>
            <p:nvPr/>
          </p:nvCxnSpPr>
          <p:spPr>
            <a:xfrm>
              <a:off x="7461310" y="1558955"/>
              <a:ext cx="499501" cy="7005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183"/>
            <p:cNvSpPr txBox="1"/>
            <p:nvPr/>
          </p:nvSpPr>
          <p:spPr>
            <a:xfrm>
              <a:off x="7711060" y="3578936"/>
              <a:ext cx="1258678" cy="400110"/>
            </a:xfrm>
            <a:prstGeom prst="rect">
              <a:avLst/>
            </a:prstGeom>
            <a:noFill/>
          </p:spPr>
          <p:txBody>
            <a:bodyPr wrap="none" rtlCol="0">
              <a:spAutoFit/>
            </a:bodyPr>
            <a:lstStyle/>
            <a:p>
              <a:r>
                <a:rPr lang="en-US" altLang="zh-TW" sz="2000" b="1" dirty="0" smtClean="0">
                  <a:solidFill>
                    <a:schemeClr val="tx1">
                      <a:lumMod val="75000"/>
                      <a:lumOff val="25000"/>
                    </a:schemeClr>
                  </a:solidFill>
                  <a:latin typeface="Palatino Linotype" pitchFamily="18" charset="0"/>
                </a:rPr>
                <a:t>Base part</a:t>
              </a:r>
              <a:endParaRPr lang="en-US" altLang="zh-CN" sz="2000" b="1" dirty="0" smtClean="0">
                <a:solidFill>
                  <a:schemeClr val="tx1">
                    <a:lumMod val="75000"/>
                    <a:lumOff val="25000"/>
                  </a:schemeClr>
                </a:solidFill>
                <a:latin typeface="Palatino Linotype" pitchFamily="18" charset="0"/>
              </a:endParaRPr>
            </a:p>
          </p:txBody>
        </p:sp>
      </p:grpSp>
    </p:spTree>
    <p:extLst>
      <p:ext uri="{BB962C8B-B14F-4D97-AF65-F5344CB8AC3E}">
        <p14:creationId xmlns:p14="http://schemas.microsoft.com/office/powerpoint/2010/main" val="30328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4: Soft </a:t>
            </a:r>
            <a:r>
              <a:rPr lang="en-US" altLang="zh-TW" dirty="0" smtClean="0"/>
              <a:t>Matching</a:t>
            </a:r>
            <a:endParaRPr lang="zh-TW" altLang="en-US" dirty="0"/>
          </a:p>
        </p:txBody>
      </p:sp>
      <p:sp>
        <p:nvSpPr>
          <p:cNvPr id="3" name="內容版面配置區 2"/>
          <p:cNvSpPr>
            <a:spLocks noGrp="1"/>
          </p:cNvSpPr>
          <p:nvPr>
            <p:ph idx="1"/>
          </p:nvPr>
        </p:nvSpPr>
        <p:spPr>
          <a:xfrm>
            <a:off x="537210" y="1473200"/>
            <a:ext cx="7886700" cy="5080000"/>
          </a:xfrm>
        </p:spPr>
        <p:txBody>
          <a:bodyPr>
            <a:normAutofit/>
          </a:bodyPr>
          <a:lstStyle/>
          <a:p>
            <a:r>
              <a:rPr lang="en-US" altLang="zh-TW" b="1" dirty="0"/>
              <a:t>Problem</a:t>
            </a:r>
            <a:r>
              <a:rPr lang="en-US" altLang="zh-TW" b="1" dirty="0" smtClean="0"/>
              <a:t>: </a:t>
            </a:r>
            <a:r>
              <a:rPr lang="en-US" altLang="zh-TW" dirty="0"/>
              <a:t>p</a:t>
            </a:r>
            <a:r>
              <a:rPr lang="en-US" altLang="zh-TW" dirty="0" smtClean="0"/>
              <a:t>oints </a:t>
            </a:r>
            <a:r>
              <a:rPr lang="en-US" altLang="zh-TW" dirty="0"/>
              <a:t>are not onto the </a:t>
            </a:r>
            <a:r>
              <a:rPr lang="en-US" altLang="zh-TW" dirty="0" smtClean="0"/>
              <a:t>surface                  </a:t>
            </a:r>
            <a:r>
              <a:rPr lang="en-US" altLang="zh-TW" dirty="0"/>
              <a:t>of </a:t>
            </a:r>
            <a:r>
              <a:rPr lang="en-US" altLang="zh-TW" dirty="0" smtClean="0"/>
              <a:t>base model after rigid matching</a:t>
            </a:r>
          </a:p>
          <a:p>
            <a:r>
              <a:rPr lang="en-US" altLang="zh-TW" dirty="0"/>
              <a:t>Calculate each feature </a:t>
            </a:r>
            <a:r>
              <a:rPr lang="en-US" altLang="zh-TW" dirty="0" smtClean="0"/>
              <a:t>independently</a:t>
            </a:r>
          </a:p>
          <a:p>
            <a:r>
              <a:rPr lang="en-US" altLang="zh-TW" b="1" dirty="0" smtClean="0"/>
              <a:t>Objective:</a:t>
            </a:r>
            <a:endParaRPr lang="en-US" altLang="zh-TW" dirty="0" smtClean="0"/>
          </a:p>
          <a:p>
            <a:pPr lvl="1"/>
            <a:r>
              <a:rPr lang="en-US" altLang="zh-TW" dirty="0" smtClean="0"/>
              <a:t>Let points lay on </a:t>
            </a:r>
            <a:r>
              <a:rPr lang="en-US" altLang="zh-TW" dirty="0"/>
              <a:t>the surface of base </a:t>
            </a:r>
            <a:r>
              <a:rPr lang="en-US" altLang="zh-TW" dirty="0" smtClean="0"/>
              <a:t>part</a:t>
            </a:r>
            <a:endParaRPr lang="en-US" altLang="zh-TW" dirty="0"/>
          </a:p>
          <a:p>
            <a:pPr lvl="1"/>
            <a:r>
              <a:rPr lang="en-US" altLang="zh-TW" dirty="0"/>
              <a:t>Preserve the </a:t>
            </a:r>
            <a:r>
              <a:rPr lang="en-US" altLang="zh-TW" dirty="0" smtClean="0"/>
              <a:t>shape of feature pattern</a:t>
            </a:r>
          </a:p>
          <a:p>
            <a:r>
              <a:rPr lang="en-US" altLang="zh-TW" dirty="0" smtClean="0"/>
              <a:t>To ensure that points will be onto the surface, represent point </a:t>
            </a:r>
            <a:r>
              <a:rPr lang="en-US" altLang="zh-TW" dirty="0"/>
              <a:t>positions by </a:t>
            </a:r>
            <a:r>
              <a:rPr lang="en-US" altLang="zh-TW" dirty="0" err="1"/>
              <a:t>B</a:t>
            </a:r>
            <a:r>
              <a:rPr lang="en-US" altLang="zh-TW" dirty="0" err="1" smtClean="0"/>
              <a:t>arycentric</a:t>
            </a:r>
            <a:r>
              <a:rPr lang="en-US" altLang="zh-TW" dirty="0" smtClean="0"/>
              <a:t> </a:t>
            </a:r>
            <a:r>
              <a:rPr lang="en-US" altLang="zh-TW" dirty="0"/>
              <a:t>coordinate</a:t>
            </a:r>
          </a:p>
          <a:p>
            <a:r>
              <a:rPr lang="en-US" altLang="zh-TW" dirty="0"/>
              <a:t>To </a:t>
            </a:r>
            <a:r>
              <a:rPr lang="en-US" altLang="zh-TW" dirty="0" smtClean="0"/>
              <a:t>preserve </a:t>
            </a:r>
            <a:r>
              <a:rPr lang="en-US" altLang="zh-TW" dirty="0"/>
              <a:t>the shape of feature </a:t>
            </a:r>
            <a:r>
              <a:rPr lang="en-US" altLang="zh-TW" dirty="0" smtClean="0"/>
              <a:t>pattern, </a:t>
            </a:r>
            <a:r>
              <a:rPr lang="en-US" altLang="zh-TW" dirty="0"/>
              <a:t>represent the shape of feature pattern as </a:t>
            </a:r>
            <a:r>
              <a:rPr lang="en-US" altLang="zh-TW" dirty="0" smtClean="0"/>
              <a:t>links</a:t>
            </a:r>
            <a:r>
              <a:rPr lang="zh-TW" altLang="en-US" dirty="0" smtClean="0"/>
              <a:t> </a:t>
            </a:r>
            <a:r>
              <a:rPr lang="en-US" altLang="zh-TW" dirty="0"/>
              <a:t>whose lengths are maintained</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49</a:t>
            </a:fld>
            <a:endParaRPr lang="zh-TW" altLang="en-US" dirty="0"/>
          </a:p>
        </p:txBody>
      </p:sp>
      <p:pic>
        <p:nvPicPr>
          <p:cNvPr id="1026" name="Picture 2" descr="http://mathworld.wolfram.com/images/eps-gif/Barycentric_901.gif"/>
          <p:cNvPicPr>
            <a:picLocks noChangeAspect="1" noChangeArrowheads="1"/>
          </p:cNvPicPr>
          <p:nvPr/>
        </p:nvPicPr>
        <p:blipFill rotWithShape="1">
          <a:blip r:embed="rId3">
            <a:extLst>
              <a:ext uri="{28A0092B-C50C-407E-A947-70E740481C1C}">
                <a14:useLocalDpi xmlns:a14="http://schemas.microsoft.com/office/drawing/2010/main" val="0"/>
              </a:ext>
            </a:extLst>
          </a:blip>
          <a:srcRect l="50154"/>
          <a:stretch/>
        </p:blipFill>
        <p:spPr bwMode="auto">
          <a:xfrm>
            <a:off x="6644049" y="231189"/>
            <a:ext cx="235966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24" name="圖片 10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849" y="2505600"/>
            <a:ext cx="2314575" cy="1600200"/>
          </a:xfrm>
          <a:prstGeom prst="rect">
            <a:avLst/>
          </a:prstGeom>
        </p:spPr>
      </p:pic>
    </p:spTree>
    <p:extLst>
      <p:ext uri="{BB962C8B-B14F-4D97-AF65-F5344CB8AC3E}">
        <p14:creationId xmlns:p14="http://schemas.microsoft.com/office/powerpoint/2010/main" val="119548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3"/>
          <a:stretch>
            <a:fillRect/>
          </a:stretch>
        </p:blipFill>
        <p:spPr>
          <a:xfrm>
            <a:off x="981075" y="2433504"/>
            <a:ext cx="7181850" cy="4295775"/>
          </a:xfrm>
          <a:prstGeom prst="rect">
            <a:avLst/>
          </a:prstGeom>
        </p:spPr>
      </p:pic>
      <p:sp>
        <p:nvSpPr>
          <p:cNvPr id="2" name="標題 1"/>
          <p:cNvSpPr>
            <a:spLocks noGrp="1"/>
          </p:cNvSpPr>
          <p:nvPr>
            <p:ph type="title"/>
          </p:nvPr>
        </p:nvSpPr>
        <p:spPr>
          <a:xfrm>
            <a:off x="628650" y="-633"/>
            <a:ext cx="7886700" cy="839878"/>
          </a:xfrm>
        </p:spPr>
        <p:txBody>
          <a:bodyPr/>
          <a:lstStyle/>
          <a:p>
            <a:r>
              <a:rPr lang="en-US" altLang="zh-TW" dirty="0"/>
              <a:t>Fundamental Operations</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5</a:t>
            </a:fld>
            <a:endParaRPr lang="zh-TW" altLang="en-US" dirty="0"/>
          </a:p>
        </p:txBody>
      </p:sp>
      <p:sp>
        <p:nvSpPr>
          <p:cNvPr id="9" name="內容版面配置區 2"/>
          <p:cNvSpPr>
            <a:spLocks noGrp="1"/>
          </p:cNvSpPr>
          <p:nvPr>
            <p:ph idx="1"/>
          </p:nvPr>
        </p:nvSpPr>
        <p:spPr>
          <a:xfrm>
            <a:off x="628650" y="839245"/>
            <a:ext cx="7886700" cy="1540702"/>
          </a:xfrm>
        </p:spPr>
        <p:txBody>
          <a:bodyPr>
            <a:normAutofit fontScale="92500"/>
          </a:bodyPr>
          <a:lstStyle/>
          <a:p>
            <a:r>
              <a:rPr lang="en-US" altLang="zh-TW" dirty="0"/>
              <a:t>“Deform” and “change color” are </a:t>
            </a:r>
            <a:r>
              <a:rPr lang="en-US" altLang="zh-TW" dirty="0" smtClean="0"/>
              <a:t>essentially the same</a:t>
            </a:r>
          </a:p>
          <a:p>
            <a:r>
              <a:rPr lang="en-US" altLang="zh-TW" dirty="0"/>
              <a:t>Both can be handled by morphing techniques, which we call mixing in this </a:t>
            </a:r>
            <a:r>
              <a:rPr lang="en-US" altLang="zh-TW" dirty="0" smtClean="0"/>
              <a:t>paper</a:t>
            </a:r>
            <a:endParaRPr lang="zh-TW" altLang="en-US" dirty="0"/>
          </a:p>
        </p:txBody>
      </p:sp>
      <p:grpSp>
        <p:nvGrpSpPr>
          <p:cNvPr id="15" name="群組 14"/>
          <p:cNvGrpSpPr/>
          <p:nvPr/>
        </p:nvGrpSpPr>
        <p:grpSpPr>
          <a:xfrm>
            <a:off x="770021" y="2165735"/>
            <a:ext cx="4566067" cy="4549582"/>
            <a:chOff x="770021" y="2165735"/>
            <a:chExt cx="4566067" cy="4549582"/>
          </a:xfrm>
        </p:grpSpPr>
        <p:sp>
          <p:nvSpPr>
            <p:cNvPr id="7" name="圓角矩形 6"/>
            <p:cNvSpPr/>
            <p:nvPr/>
          </p:nvSpPr>
          <p:spPr>
            <a:xfrm>
              <a:off x="770021" y="2417523"/>
              <a:ext cx="4566067" cy="4297794"/>
            </a:xfrm>
            <a:prstGeom prst="roundRect">
              <a:avLst>
                <a:gd name="adj" fmla="val 8559"/>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p:cNvSpPr txBox="1">
              <a:spLocks/>
            </p:cNvSpPr>
            <p:nvPr/>
          </p:nvSpPr>
          <p:spPr>
            <a:xfrm>
              <a:off x="2576945" y="2165735"/>
              <a:ext cx="1108364" cy="56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3200" b="1" dirty="0" smtClean="0">
                  <a:solidFill>
                    <a:srgbClr val="FF0066"/>
                  </a:solidFill>
                </a:rPr>
                <a:t>Mix</a:t>
              </a:r>
              <a:endParaRPr lang="en-US" altLang="zh-TW" sz="3200" b="1" dirty="0">
                <a:solidFill>
                  <a:srgbClr val="FF0066"/>
                </a:solidFill>
              </a:endParaRPr>
            </a:p>
          </p:txBody>
        </p:sp>
      </p:grpSp>
      <p:grpSp>
        <p:nvGrpSpPr>
          <p:cNvPr id="11" name="群組 10"/>
          <p:cNvGrpSpPr/>
          <p:nvPr/>
        </p:nvGrpSpPr>
        <p:grpSpPr>
          <a:xfrm>
            <a:off x="5411481" y="2173266"/>
            <a:ext cx="2671011" cy="4542051"/>
            <a:chOff x="771931" y="2003930"/>
            <a:chExt cx="2671011" cy="4542051"/>
          </a:xfrm>
        </p:grpSpPr>
        <p:sp>
          <p:nvSpPr>
            <p:cNvPr id="12" name="圓角矩形 11"/>
            <p:cNvSpPr/>
            <p:nvPr/>
          </p:nvSpPr>
          <p:spPr>
            <a:xfrm>
              <a:off x="771931" y="2264168"/>
              <a:ext cx="2671011" cy="4281813"/>
            </a:xfrm>
            <a:prstGeom prst="roundRect">
              <a:avLst>
                <a:gd name="adj" fmla="val 12311"/>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txBox="1">
              <a:spLocks/>
            </p:cNvSpPr>
            <p:nvPr/>
          </p:nvSpPr>
          <p:spPr>
            <a:xfrm>
              <a:off x="1387177" y="2003930"/>
              <a:ext cx="1399309" cy="56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3200" b="1" dirty="0" smtClean="0">
                  <a:solidFill>
                    <a:srgbClr val="FF0066"/>
                  </a:solidFill>
                </a:rPr>
                <a:t>Attach</a:t>
              </a:r>
              <a:endParaRPr lang="en-US" altLang="zh-TW" sz="3200" b="1" dirty="0">
                <a:solidFill>
                  <a:srgbClr val="FF0066"/>
                </a:solidFill>
              </a:endParaRPr>
            </a:p>
          </p:txBody>
        </p:sp>
      </p:grpSp>
    </p:spTree>
    <p:extLst>
      <p:ext uri="{BB962C8B-B14F-4D97-AF65-F5344CB8AC3E}">
        <p14:creationId xmlns:p14="http://schemas.microsoft.com/office/powerpoint/2010/main" val="27457643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4" descr="C:\Users\Jenny\Dropbox\Figure\surface204SoftAlign-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46" t="9082" r="7825" b="9476"/>
          <a:stretch/>
        </p:blipFill>
        <p:spPr bwMode="auto">
          <a:xfrm>
            <a:off x="5680724" y="86712"/>
            <a:ext cx="2966721" cy="285496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511921" y="426754"/>
            <a:ext cx="5158518" cy="1325563"/>
          </a:xfrm>
        </p:spPr>
        <p:txBody>
          <a:bodyPr/>
          <a:lstStyle/>
          <a:p>
            <a:r>
              <a:rPr lang="en-US" altLang="zh-TW" dirty="0"/>
              <a:t>Step 4: </a:t>
            </a:r>
            <a:r>
              <a:rPr lang="en-US" altLang="zh-TW" dirty="0" smtClean="0"/>
              <a:t/>
            </a:r>
            <a:br>
              <a:rPr lang="en-US" altLang="zh-TW" dirty="0" smtClean="0"/>
            </a:br>
            <a:r>
              <a:rPr lang="en-US" altLang="zh-TW" dirty="0" smtClean="0"/>
              <a:t>Soft </a:t>
            </a:r>
            <a:r>
              <a:rPr lang="en-US" altLang="zh-TW" dirty="0"/>
              <a:t>Matching</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50</a:t>
            </a:fld>
            <a:endParaRPr lang="zh-TW" altLang="en-US" dirty="0"/>
          </a:p>
        </p:txBody>
      </p:sp>
      <p:pic>
        <p:nvPicPr>
          <p:cNvPr id="5" name="圖片 4"/>
          <p:cNvPicPr>
            <a:picLocks noChangeAspect="1"/>
          </p:cNvPicPr>
          <p:nvPr/>
        </p:nvPicPr>
        <p:blipFill>
          <a:blip r:embed="rId4"/>
          <a:stretch>
            <a:fillRect/>
          </a:stretch>
        </p:blipFill>
        <p:spPr>
          <a:xfrm>
            <a:off x="110475" y="3002632"/>
            <a:ext cx="8911606" cy="1024526"/>
          </a:xfrm>
          <a:prstGeom prst="rect">
            <a:avLst/>
          </a:prstGeom>
        </p:spPr>
      </p:pic>
      <p:sp>
        <p:nvSpPr>
          <p:cNvPr id="6" name="文字方塊 5"/>
          <p:cNvSpPr txBox="1"/>
          <p:nvPr/>
        </p:nvSpPr>
        <p:spPr>
          <a:xfrm>
            <a:off x="1470110" y="5181284"/>
            <a:ext cx="5931568" cy="1631216"/>
          </a:xfrm>
          <a:prstGeom prst="rect">
            <a:avLst/>
          </a:prstGeom>
          <a:noFill/>
        </p:spPr>
        <p:txBody>
          <a:bodyPr wrap="square" rtlCol="0">
            <a:spAutoFit/>
          </a:bodyPr>
          <a:lstStyle/>
          <a:p>
            <a:r>
              <a:rPr lang="en-US" altLang="zh-TW" sz="2000" b="1" dirty="0">
                <a:latin typeface="Cambria Math" panose="02040503050406030204" pitchFamily="18" charset="0"/>
                <a:ea typeface="Cambria Math" panose="02040503050406030204" pitchFamily="18" charset="0"/>
              </a:rPr>
              <a:t>p</a:t>
            </a:r>
            <a:r>
              <a:rPr lang="en-US" altLang="zh-TW" sz="2000" dirty="0">
                <a:latin typeface="Cambria Math" panose="02040503050406030204" pitchFamily="18" charset="0"/>
                <a:ea typeface="Cambria Math" panose="02040503050406030204" pitchFamily="18" charset="0"/>
              </a:rPr>
              <a:t> : </a:t>
            </a:r>
            <a:r>
              <a:rPr lang="en-US" altLang="zh-TW" sz="2000" dirty="0" smtClean="0">
                <a:latin typeface="Cambria Math" panose="02040503050406030204" pitchFamily="18" charset="0"/>
                <a:ea typeface="Cambria Math" panose="02040503050406030204" pitchFamily="18" charset="0"/>
              </a:rPr>
              <a:t>point</a:t>
            </a:r>
            <a:endParaRPr lang="en-US" altLang="zh-TW" sz="2000" b="1" dirty="0" smtClean="0">
              <a:latin typeface="Cambria Math" panose="02040503050406030204" pitchFamily="18" charset="0"/>
              <a:ea typeface="Cambria Math" panose="02040503050406030204" pitchFamily="18" charset="0"/>
            </a:endParaRPr>
          </a:p>
          <a:p>
            <a:r>
              <a:rPr lang="en-US" altLang="zh-TW" sz="2000" b="1" dirty="0" smtClean="0">
                <a:latin typeface="Cambria Math" panose="02040503050406030204" pitchFamily="18" charset="0"/>
                <a:ea typeface="Cambria Math" panose="02040503050406030204" pitchFamily="18" charset="0"/>
              </a:rPr>
              <a:t>f</a:t>
            </a:r>
            <a:r>
              <a:rPr lang="en-US" altLang="zh-TW" sz="2000" dirty="0" smtClean="0">
                <a:latin typeface="Cambria Math" panose="02040503050406030204" pitchFamily="18" charset="0"/>
                <a:ea typeface="Cambria Math" panose="02040503050406030204" pitchFamily="18" charset="0"/>
              </a:rPr>
              <a:t>  : triangle (v</a:t>
            </a:r>
            <a:r>
              <a:rPr lang="en-US" altLang="zh-TW" sz="2000" baseline="-25000" dirty="0" smtClean="0">
                <a:latin typeface="Cambria Math" panose="02040503050406030204" pitchFamily="18" charset="0"/>
                <a:ea typeface="Cambria Math" panose="02040503050406030204" pitchFamily="18" charset="0"/>
              </a:rPr>
              <a:t>1</a:t>
            </a:r>
            <a:r>
              <a:rPr lang="en-US" altLang="zh-TW" sz="2000" dirty="0" smtClean="0">
                <a:latin typeface="Cambria Math" panose="02040503050406030204" pitchFamily="18" charset="0"/>
                <a:ea typeface="Cambria Math" panose="02040503050406030204" pitchFamily="18" charset="0"/>
              </a:rPr>
              <a:t>, v</a:t>
            </a:r>
            <a:r>
              <a:rPr lang="en-US" altLang="zh-TW" sz="2000" baseline="-25000" dirty="0" smtClean="0">
                <a:latin typeface="Cambria Math" panose="02040503050406030204" pitchFamily="18" charset="0"/>
                <a:ea typeface="Cambria Math" panose="02040503050406030204" pitchFamily="18" charset="0"/>
              </a:rPr>
              <a:t>2</a:t>
            </a:r>
            <a:r>
              <a:rPr lang="en-US" altLang="zh-TW" sz="2000" dirty="0" smtClean="0">
                <a:latin typeface="Cambria Math" panose="02040503050406030204" pitchFamily="18" charset="0"/>
                <a:ea typeface="Cambria Math" panose="02040503050406030204" pitchFamily="18" charset="0"/>
              </a:rPr>
              <a:t>, v</a:t>
            </a:r>
            <a:r>
              <a:rPr lang="en-US" altLang="zh-TW" sz="2000" baseline="-25000" dirty="0" smtClean="0">
                <a:latin typeface="Cambria Math" panose="02040503050406030204" pitchFamily="18" charset="0"/>
                <a:ea typeface="Cambria Math" panose="02040503050406030204" pitchFamily="18" charset="0"/>
              </a:rPr>
              <a:t>3</a:t>
            </a:r>
            <a:r>
              <a:rPr lang="en-US" altLang="zh-TW" sz="2000" dirty="0" smtClean="0">
                <a:latin typeface="Cambria Math" panose="02040503050406030204" pitchFamily="18" charset="0"/>
                <a:ea typeface="Cambria Math" panose="02040503050406030204" pitchFamily="18" charset="0"/>
              </a:rPr>
              <a:t>)</a:t>
            </a:r>
          </a:p>
          <a:p>
            <a:r>
              <a:rPr lang="en-US" altLang="zh-TW" sz="2000" dirty="0">
                <a:latin typeface="Cambria Math" panose="02040503050406030204" pitchFamily="18" charset="0"/>
                <a:ea typeface="Cambria Math" panose="02040503050406030204" pitchFamily="18" charset="0"/>
              </a:rPr>
              <a:t>ℝ : {r</a:t>
            </a:r>
            <a:r>
              <a:rPr lang="en-US" altLang="zh-TW" sz="2000" baseline="-25000" dirty="0">
                <a:latin typeface="Cambria Math" panose="02040503050406030204" pitchFamily="18" charset="0"/>
                <a:ea typeface="Cambria Math" panose="02040503050406030204" pitchFamily="18" charset="0"/>
              </a:rPr>
              <a:t>1</a:t>
            </a:r>
            <a:r>
              <a:rPr lang="en-US" altLang="zh-TW" sz="2000" dirty="0">
                <a:latin typeface="Cambria Math" panose="02040503050406030204" pitchFamily="18" charset="0"/>
                <a:ea typeface="Cambria Math" panose="02040503050406030204" pitchFamily="18" charset="0"/>
              </a:rPr>
              <a:t>, r</a:t>
            </a:r>
            <a:r>
              <a:rPr lang="en-US" altLang="zh-TW" sz="2000" baseline="-25000" dirty="0">
                <a:latin typeface="Cambria Math" panose="02040503050406030204" pitchFamily="18" charset="0"/>
                <a:ea typeface="Cambria Math" panose="02040503050406030204" pitchFamily="18" charset="0"/>
              </a:rPr>
              <a:t>2</a:t>
            </a:r>
            <a:r>
              <a:rPr lang="en-US" altLang="zh-TW" sz="2000" dirty="0">
                <a:latin typeface="Cambria Math" panose="02040503050406030204" pitchFamily="18" charset="0"/>
                <a:ea typeface="Cambria Math" panose="02040503050406030204" pitchFamily="18" charset="0"/>
              </a:rPr>
              <a:t>, r</a:t>
            </a:r>
            <a:r>
              <a:rPr lang="en-US" altLang="zh-TW" sz="2000" baseline="-25000" dirty="0">
                <a:latin typeface="Cambria Math" panose="02040503050406030204" pitchFamily="18" charset="0"/>
                <a:ea typeface="Cambria Math" panose="02040503050406030204" pitchFamily="18" charset="0"/>
              </a:rPr>
              <a:t>3</a:t>
            </a:r>
            <a:r>
              <a:rPr lang="en-US" altLang="zh-TW" sz="2000" dirty="0">
                <a:latin typeface="Cambria Math" panose="02040503050406030204" pitchFamily="18" charset="0"/>
                <a:ea typeface="Cambria Math" panose="02040503050406030204" pitchFamily="18" charset="0"/>
              </a:rPr>
              <a:t>, … r</a:t>
            </a:r>
            <a:r>
              <a:rPr lang="en-US" altLang="zh-TW" sz="2000" baseline="-25000" dirty="0">
                <a:latin typeface="Cambria Math" panose="02040503050406030204" pitchFamily="18" charset="0"/>
                <a:ea typeface="Cambria Math" panose="02040503050406030204" pitchFamily="18" charset="0"/>
              </a:rPr>
              <a:t>3n</a:t>
            </a:r>
            <a:r>
              <a:rPr lang="en-US" altLang="zh-TW" sz="2000" dirty="0">
                <a:latin typeface="Cambria Math" panose="02040503050406030204" pitchFamily="18" charset="0"/>
                <a:ea typeface="Cambria Math" panose="02040503050406030204" pitchFamily="18" charset="0"/>
              </a:rPr>
              <a:t>}</a:t>
            </a:r>
            <a:endParaRPr lang="en-US" altLang="zh-TW" sz="2000" dirty="0" smtClean="0">
              <a:latin typeface="Cambria Math" panose="02040503050406030204" pitchFamily="18" charset="0"/>
              <a:ea typeface="Cambria Math" panose="02040503050406030204" pitchFamily="18" charset="0"/>
            </a:endParaRPr>
          </a:p>
          <a:p>
            <a:r>
              <a:rPr lang="en-US" altLang="zh-TW" sz="2000" i="1" dirty="0" smtClean="0">
                <a:latin typeface="Cambria Math" panose="02040503050406030204" pitchFamily="18" charset="0"/>
                <a:ea typeface="Cambria Math" panose="02040503050406030204" pitchFamily="18" charset="0"/>
              </a:rPr>
              <a:t>B </a:t>
            </a:r>
            <a:r>
              <a:rPr lang="en-US" altLang="zh-TW" sz="2000" dirty="0">
                <a:latin typeface="Cambria Math" panose="02040503050406030204" pitchFamily="18" charset="0"/>
                <a:ea typeface="Cambria Math" panose="02040503050406030204" pitchFamily="18" charset="0"/>
              </a:rPr>
              <a:t>: </a:t>
            </a:r>
            <a:r>
              <a:rPr lang="en-US" altLang="zh-TW" sz="2000" dirty="0" err="1" smtClean="0">
                <a:latin typeface="Cambria Math" panose="02040503050406030204" pitchFamily="18" charset="0"/>
                <a:ea typeface="Cambria Math" panose="02040503050406030204" pitchFamily="18" charset="0"/>
              </a:rPr>
              <a:t>Barycentric</a:t>
            </a:r>
            <a:r>
              <a:rPr lang="en-US" altLang="zh-TW" sz="2000" dirty="0" smtClean="0">
                <a:latin typeface="Cambria Math" panose="02040503050406030204" pitchFamily="18" charset="0"/>
                <a:ea typeface="Cambria Math" panose="02040503050406030204" pitchFamily="18" charset="0"/>
              </a:rPr>
              <a:t> coordinate, </a:t>
            </a:r>
            <a:r>
              <a:rPr lang="en-US" altLang="zh-TW" sz="2000" i="1" dirty="0" smtClean="0">
                <a:latin typeface="Cambria Math" panose="02040503050406030204" pitchFamily="18" charset="0"/>
                <a:ea typeface="Cambria Math" panose="02040503050406030204" pitchFamily="18" charset="0"/>
              </a:rPr>
              <a:t>B</a:t>
            </a:r>
            <a:r>
              <a:rPr lang="en-US" altLang="zh-TW" sz="2000" dirty="0" smtClean="0">
                <a:latin typeface="Cambria Math" panose="02040503050406030204" pitchFamily="18" charset="0"/>
                <a:ea typeface="Cambria Math" panose="02040503050406030204" pitchFamily="18" charset="0"/>
              </a:rPr>
              <a:t>(f</a:t>
            </a:r>
            <a:r>
              <a:rPr lang="en-US" altLang="zh-TW" sz="2000" dirty="0">
                <a:latin typeface="Cambria Math" panose="02040503050406030204" pitchFamily="18" charset="0"/>
                <a:ea typeface="Cambria Math" panose="02040503050406030204" pitchFamily="18" charset="0"/>
              </a:rPr>
              <a:t>, r</a:t>
            </a:r>
            <a:r>
              <a:rPr lang="en-US" altLang="zh-TW" sz="2000" dirty="0" smtClean="0">
                <a:latin typeface="Cambria Math" panose="02040503050406030204" pitchFamily="18" charset="0"/>
                <a:ea typeface="Cambria Math" panose="02040503050406030204" pitchFamily="18" charset="0"/>
              </a:rPr>
              <a:t>) = r</a:t>
            </a:r>
            <a:r>
              <a:rPr lang="en-US" altLang="zh-TW" sz="2000" baseline="-25000" dirty="0" smtClean="0">
                <a:latin typeface="Cambria Math" panose="02040503050406030204" pitchFamily="18" charset="0"/>
                <a:ea typeface="Cambria Math" panose="02040503050406030204" pitchFamily="18" charset="0"/>
              </a:rPr>
              <a:t>1</a:t>
            </a:r>
            <a:r>
              <a:rPr lang="en-US" altLang="zh-TW" sz="2000" dirty="0" smtClean="0">
                <a:latin typeface="Cambria Math" panose="02040503050406030204" pitchFamily="18" charset="0"/>
                <a:ea typeface="Cambria Math" panose="02040503050406030204" pitchFamily="18" charset="0"/>
              </a:rPr>
              <a:t>v</a:t>
            </a:r>
            <a:r>
              <a:rPr lang="en-US" altLang="zh-TW" sz="2000" baseline="-25000" dirty="0" smtClean="0">
                <a:latin typeface="Cambria Math" panose="02040503050406030204" pitchFamily="18" charset="0"/>
                <a:ea typeface="Cambria Math" panose="02040503050406030204" pitchFamily="18" charset="0"/>
              </a:rPr>
              <a:t>1</a:t>
            </a:r>
            <a:r>
              <a:rPr lang="en-US" altLang="zh-TW" sz="2000" dirty="0" smtClean="0">
                <a:latin typeface="Cambria Math" panose="02040503050406030204" pitchFamily="18" charset="0"/>
                <a:ea typeface="Cambria Math" panose="02040503050406030204" pitchFamily="18" charset="0"/>
              </a:rPr>
              <a:t> + r</a:t>
            </a:r>
            <a:r>
              <a:rPr lang="en-US" altLang="zh-TW" sz="2000" baseline="-25000" dirty="0" smtClean="0">
                <a:latin typeface="Cambria Math" panose="02040503050406030204" pitchFamily="18" charset="0"/>
                <a:ea typeface="Cambria Math" panose="02040503050406030204" pitchFamily="18" charset="0"/>
              </a:rPr>
              <a:t>2</a:t>
            </a:r>
            <a:r>
              <a:rPr lang="en-US" altLang="zh-TW" sz="2000" dirty="0" smtClean="0">
                <a:latin typeface="Cambria Math" panose="02040503050406030204" pitchFamily="18" charset="0"/>
                <a:ea typeface="Cambria Math" panose="02040503050406030204" pitchFamily="18" charset="0"/>
              </a:rPr>
              <a:t>v</a:t>
            </a:r>
            <a:r>
              <a:rPr lang="en-US" altLang="zh-TW" sz="2000" baseline="-25000" dirty="0" smtClean="0">
                <a:latin typeface="Cambria Math" panose="02040503050406030204" pitchFamily="18" charset="0"/>
                <a:ea typeface="Cambria Math" panose="02040503050406030204" pitchFamily="18" charset="0"/>
              </a:rPr>
              <a:t>2</a:t>
            </a:r>
            <a:r>
              <a:rPr lang="en-US" altLang="zh-TW" sz="2000" dirty="0" smtClean="0">
                <a:latin typeface="Cambria Math" panose="02040503050406030204" pitchFamily="18" charset="0"/>
                <a:ea typeface="Cambria Math" panose="02040503050406030204" pitchFamily="18" charset="0"/>
              </a:rPr>
              <a:t> + r</a:t>
            </a:r>
            <a:r>
              <a:rPr lang="en-US" altLang="zh-TW" sz="2000" baseline="-25000" dirty="0" smtClean="0">
                <a:latin typeface="Cambria Math" panose="02040503050406030204" pitchFamily="18" charset="0"/>
                <a:ea typeface="Cambria Math" panose="02040503050406030204" pitchFamily="18" charset="0"/>
              </a:rPr>
              <a:t>3</a:t>
            </a:r>
            <a:r>
              <a:rPr lang="en-US" altLang="zh-TW" sz="2000" dirty="0" smtClean="0">
                <a:latin typeface="Cambria Math" panose="02040503050406030204" pitchFamily="18" charset="0"/>
                <a:ea typeface="Cambria Math" panose="02040503050406030204" pitchFamily="18" charset="0"/>
              </a:rPr>
              <a:t>v</a:t>
            </a:r>
            <a:r>
              <a:rPr lang="en-US" altLang="zh-TW" sz="2000" baseline="-25000" dirty="0" smtClean="0">
                <a:latin typeface="Cambria Math" panose="02040503050406030204" pitchFamily="18" charset="0"/>
                <a:ea typeface="Cambria Math" panose="02040503050406030204" pitchFamily="18" charset="0"/>
              </a:rPr>
              <a:t>3</a:t>
            </a:r>
            <a:r>
              <a:rPr lang="en-US" altLang="zh-TW" sz="2000" dirty="0" smtClean="0">
                <a:latin typeface="Cambria Math" panose="02040503050406030204" pitchFamily="18" charset="0"/>
                <a:ea typeface="Cambria Math" panose="02040503050406030204" pitchFamily="18" charset="0"/>
              </a:rPr>
              <a:t> </a:t>
            </a:r>
          </a:p>
          <a:p>
            <a:r>
              <a:rPr lang="en-US" altLang="zh-TW" sz="2000" b="1" dirty="0" smtClean="0">
                <a:latin typeface="Cambria Math" panose="02040503050406030204" pitchFamily="18" charset="0"/>
                <a:ea typeface="Cambria Math" panose="02040503050406030204" pitchFamily="18" charset="0"/>
              </a:rPr>
              <a:t>l </a:t>
            </a:r>
            <a:r>
              <a:rPr lang="en-US" altLang="zh-TW" sz="2000" dirty="0" smtClean="0">
                <a:latin typeface="Cambria Math" panose="02040503050406030204" pitchFamily="18" charset="0"/>
                <a:ea typeface="Cambria Math" panose="02040503050406030204" pitchFamily="18" charset="0"/>
              </a:rPr>
              <a:t>:</a:t>
            </a:r>
            <a:r>
              <a:rPr lang="en-US" altLang="zh-TW" sz="2000" b="1" dirty="0" smtClean="0">
                <a:latin typeface="Cambria Math" panose="02040503050406030204" pitchFamily="18" charset="0"/>
                <a:ea typeface="Cambria Math" panose="02040503050406030204" pitchFamily="18" charset="0"/>
              </a:rPr>
              <a:t> </a:t>
            </a:r>
            <a:r>
              <a:rPr lang="en-US" altLang="zh-TW" sz="2000" b="1" dirty="0" err="1" smtClean="0">
                <a:latin typeface="Cambria Math" panose="02040503050406030204" pitchFamily="18" charset="0"/>
                <a:ea typeface="Cambria Math" panose="02040503050406030204" pitchFamily="18" charset="0"/>
              </a:rPr>
              <a:t>l</a:t>
            </a:r>
            <a:r>
              <a:rPr lang="en-US" altLang="zh-TW" sz="2000" baseline="-25000" dirty="0" err="1" smtClean="0">
                <a:latin typeface="Cambria Math" panose="02040503050406030204" pitchFamily="18" charset="0"/>
                <a:ea typeface="Cambria Math" panose="02040503050406030204" pitchFamily="18" charset="0"/>
              </a:rPr>
              <a:t>jk</a:t>
            </a:r>
            <a:r>
              <a:rPr lang="en-US" altLang="zh-TW" sz="2000" b="1" dirty="0" smtClean="0">
                <a:latin typeface="Cambria Math" panose="02040503050406030204" pitchFamily="18" charset="0"/>
                <a:ea typeface="Cambria Math" panose="02040503050406030204" pitchFamily="18" charset="0"/>
              </a:rPr>
              <a:t> = </a:t>
            </a:r>
            <a:r>
              <a:rPr lang="en-US" altLang="zh-TW" sz="2000" i="1" dirty="0" smtClean="0">
                <a:latin typeface="Cambria Math" panose="02040503050406030204" pitchFamily="18" charset="0"/>
                <a:ea typeface="Cambria Math" panose="02040503050406030204" pitchFamily="18" charset="0"/>
              </a:rPr>
              <a:t>B</a:t>
            </a:r>
            <a:r>
              <a:rPr lang="en-US" altLang="zh-TW" sz="2000" dirty="0" smtClean="0">
                <a:latin typeface="Cambria Math" panose="02040503050406030204" pitchFamily="18" charset="0"/>
                <a:ea typeface="Cambria Math" panose="02040503050406030204" pitchFamily="18" charset="0"/>
              </a:rPr>
              <a:t>(f</a:t>
            </a:r>
            <a:r>
              <a:rPr lang="en-US" altLang="zh-TW" sz="2000" baseline="-25000" dirty="0" smtClean="0">
                <a:latin typeface="Cambria Math" panose="02040503050406030204" pitchFamily="18" charset="0"/>
                <a:ea typeface="Cambria Math" panose="02040503050406030204" pitchFamily="18" charset="0"/>
              </a:rPr>
              <a:t>j</a:t>
            </a:r>
            <a:r>
              <a:rPr lang="en-US" altLang="zh-TW" sz="2000" dirty="0" smtClean="0">
                <a:latin typeface="Cambria Math" panose="02040503050406030204" pitchFamily="18" charset="0"/>
                <a:ea typeface="Cambria Math" panose="02040503050406030204" pitchFamily="18" charset="0"/>
              </a:rPr>
              <a:t>, </a:t>
            </a:r>
            <a:r>
              <a:rPr lang="en-US" altLang="zh-TW" sz="2000" dirty="0" err="1" smtClean="0">
                <a:latin typeface="Cambria Math" panose="02040503050406030204" pitchFamily="18" charset="0"/>
                <a:ea typeface="Cambria Math" panose="02040503050406030204" pitchFamily="18" charset="0"/>
              </a:rPr>
              <a:t>r</a:t>
            </a:r>
            <a:r>
              <a:rPr lang="en-US" altLang="zh-TW" sz="2000" baseline="-25000" dirty="0" err="1" smtClean="0">
                <a:latin typeface="Cambria Math" panose="02040503050406030204" pitchFamily="18" charset="0"/>
                <a:ea typeface="Cambria Math" panose="02040503050406030204" pitchFamily="18" charset="0"/>
              </a:rPr>
              <a:t>j</a:t>
            </a:r>
            <a:r>
              <a:rPr lang="en-US" altLang="zh-TW" sz="2000" dirty="0" smtClean="0">
                <a:latin typeface="Cambria Math" panose="02040503050406030204" pitchFamily="18" charset="0"/>
                <a:ea typeface="Cambria Math" panose="02040503050406030204" pitchFamily="18" charset="0"/>
              </a:rPr>
              <a:t>) - </a:t>
            </a:r>
            <a:r>
              <a:rPr lang="en-US" altLang="zh-TW" sz="2000" i="1" dirty="0" smtClean="0">
                <a:latin typeface="Cambria Math" panose="02040503050406030204" pitchFamily="18" charset="0"/>
                <a:ea typeface="Cambria Math" panose="02040503050406030204" pitchFamily="18" charset="0"/>
              </a:rPr>
              <a:t>B</a:t>
            </a:r>
            <a:r>
              <a:rPr lang="en-US" altLang="zh-TW" sz="2000" dirty="0" smtClean="0">
                <a:latin typeface="Cambria Math" panose="02040503050406030204" pitchFamily="18" charset="0"/>
                <a:ea typeface="Cambria Math" panose="02040503050406030204" pitchFamily="18" charset="0"/>
              </a:rPr>
              <a:t>(</a:t>
            </a:r>
            <a:r>
              <a:rPr lang="en-US" altLang="zh-TW" sz="2000" dirty="0" err="1" smtClean="0">
                <a:latin typeface="Cambria Math" panose="02040503050406030204" pitchFamily="18" charset="0"/>
                <a:ea typeface="Cambria Math" panose="02040503050406030204" pitchFamily="18" charset="0"/>
              </a:rPr>
              <a:t>f</a:t>
            </a:r>
            <a:r>
              <a:rPr lang="en-US" altLang="zh-TW" sz="2000" baseline="-25000" dirty="0" err="1" smtClean="0">
                <a:latin typeface="Cambria Math" panose="02040503050406030204" pitchFamily="18" charset="0"/>
                <a:ea typeface="Cambria Math" panose="02040503050406030204" pitchFamily="18" charset="0"/>
              </a:rPr>
              <a:t>k</a:t>
            </a:r>
            <a:r>
              <a:rPr lang="en-US" altLang="zh-TW" sz="2000" dirty="0" smtClean="0">
                <a:latin typeface="Cambria Math" panose="02040503050406030204" pitchFamily="18" charset="0"/>
                <a:ea typeface="Cambria Math" panose="02040503050406030204" pitchFamily="18" charset="0"/>
              </a:rPr>
              <a:t>, </a:t>
            </a:r>
            <a:r>
              <a:rPr lang="en-US" altLang="zh-TW" sz="2000" dirty="0" err="1" smtClean="0">
                <a:latin typeface="Cambria Math" panose="02040503050406030204" pitchFamily="18" charset="0"/>
                <a:ea typeface="Cambria Math" panose="02040503050406030204" pitchFamily="18" charset="0"/>
              </a:rPr>
              <a:t>r</a:t>
            </a:r>
            <a:r>
              <a:rPr lang="en-US" altLang="zh-TW" sz="2000" baseline="-25000" dirty="0" err="1" smtClean="0">
                <a:latin typeface="Cambria Math" panose="02040503050406030204" pitchFamily="18" charset="0"/>
                <a:ea typeface="Cambria Math" panose="02040503050406030204" pitchFamily="18" charset="0"/>
              </a:rPr>
              <a:t>k</a:t>
            </a:r>
            <a:r>
              <a:rPr lang="en-US" altLang="zh-TW" sz="2000" dirty="0" smtClean="0">
                <a:latin typeface="Cambria Math" panose="02040503050406030204" pitchFamily="18" charset="0"/>
                <a:ea typeface="Cambria Math" panose="02040503050406030204" pitchFamily="18" charset="0"/>
              </a:rPr>
              <a:t>) </a:t>
            </a:r>
          </a:p>
        </p:txBody>
      </p:sp>
      <p:grpSp>
        <p:nvGrpSpPr>
          <p:cNvPr id="16" name="群組 15"/>
          <p:cNvGrpSpPr/>
          <p:nvPr/>
        </p:nvGrpSpPr>
        <p:grpSpPr>
          <a:xfrm>
            <a:off x="1259840" y="3657897"/>
            <a:ext cx="3545840" cy="1392476"/>
            <a:chOff x="1259840" y="3657897"/>
            <a:chExt cx="3545840" cy="1392476"/>
          </a:xfrm>
        </p:grpSpPr>
        <p:sp>
          <p:nvSpPr>
            <p:cNvPr id="7" name="文字方塊 6"/>
            <p:cNvSpPr txBox="1"/>
            <p:nvPr/>
          </p:nvSpPr>
          <p:spPr>
            <a:xfrm>
              <a:off x="1259840" y="4219376"/>
              <a:ext cx="3545840" cy="830997"/>
            </a:xfrm>
            <a:prstGeom prst="rect">
              <a:avLst/>
            </a:prstGeom>
            <a:noFill/>
          </p:spPr>
          <p:txBody>
            <a:bodyPr wrap="square" rtlCol="0">
              <a:spAutoFit/>
            </a:bodyPr>
            <a:lstStyle/>
            <a:p>
              <a:r>
                <a:rPr lang="en-US" altLang="zh-TW" sz="2400" dirty="0" smtClean="0">
                  <a:solidFill>
                    <a:srgbClr val="00B050"/>
                  </a:solidFill>
                </a:rPr>
                <a:t>Points are on the surface of base part</a:t>
              </a:r>
              <a:endParaRPr lang="zh-TW" altLang="en-US" sz="2400" dirty="0">
                <a:solidFill>
                  <a:srgbClr val="00B050"/>
                </a:solidFill>
              </a:endParaRPr>
            </a:p>
          </p:txBody>
        </p:sp>
        <p:cxnSp>
          <p:nvCxnSpPr>
            <p:cNvPr id="8" name="直線單箭頭接點 7"/>
            <p:cNvCxnSpPr>
              <a:stCxn id="7" idx="0"/>
            </p:cNvCxnSpPr>
            <p:nvPr/>
          </p:nvCxnSpPr>
          <p:spPr>
            <a:xfrm flipV="1">
              <a:off x="3032760" y="3657897"/>
              <a:ext cx="116840" cy="561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886776" y="3910518"/>
            <a:ext cx="3301341" cy="1275764"/>
            <a:chOff x="5886776" y="3910518"/>
            <a:chExt cx="3301341" cy="1275764"/>
          </a:xfrm>
        </p:grpSpPr>
        <p:sp>
          <p:nvSpPr>
            <p:cNvPr id="9" name="文字方塊 8"/>
            <p:cNvSpPr txBox="1"/>
            <p:nvPr/>
          </p:nvSpPr>
          <p:spPr>
            <a:xfrm>
              <a:off x="5886776" y="4724617"/>
              <a:ext cx="3301341" cy="461665"/>
            </a:xfrm>
            <a:prstGeom prst="rect">
              <a:avLst/>
            </a:prstGeom>
            <a:noFill/>
          </p:spPr>
          <p:txBody>
            <a:bodyPr wrap="square" rtlCol="0">
              <a:spAutoFit/>
            </a:bodyPr>
            <a:lstStyle/>
            <a:p>
              <a:r>
                <a:rPr lang="en-US" altLang="zh-TW" sz="2400" dirty="0" smtClean="0">
                  <a:solidFill>
                    <a:srgbClr val="00B050"/>
                  </a:solidFill>
                </a:rPr>
                <a:t>Preserve feature pattern</a:t>
              </a:r>
              <a:endParaRPr lang="zh-TW" altLang="en-US" sz="2400" dirty="0">
                <a:solidFill>
                  <a:srgbClr val="00B050"/>
                </a:solidFill>
              </a:endParaRPr>
            </a:p>
          </p:txBody>
        </p:sp>
        <p:cxnSp>
          <p:nvCxnSpPr>
            <p:cNvPr id="10" name="直線單箭頭接點 9"/>
            <p:cNvCxnSpPr>
              <a:stCxn id="9" idx="0"/>
            </p:cNvCxnSpPr>
            <p:nvPr/>
          </p:nvCxnSpPr>
          <p:spPr>
            <a:xfrm flipH="1" flipV="1">
              <a:off x="7498462" y="3910518"/>
              <a:ext cx="38985" cy="8140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75581" y="3327865"/>
            <a:ext cx="7326097" cy="3144056"/>
            <a:chOff x="75581" y="3368505"/>
            <a:chExt cx="7326097" cy="3144056"/>
          </a:xfrm>
        </p:grpSpPr>
        <p:sp>
          <p:nvSpPr>
            <p:cNvPr id="13" name="橢圓 12"/>
            <p:cNvSpPr/>
            <p:nvPr/>
          </p:nvSpPr>
          <p:spPr>
            <a:xfrm>
              <a:off x="75581" y="3368505"/>
              <a:ext cx="722671" cy="722671"/>
            </a:xfrm>
            <a:prstGeom prst="ellipse">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圓角矩形 13"/>
            <p:cNvSpPr/>
            <p:nvPr/>
          </p:nvSpPr>
          <p:spPr>
            <a:xfrm>
              <a:off x="1470110" y="5890843"/>
              <a:ext cx="5931568" cy="621718"/>
            </a:xfrm>
            <a:prstGeom prst="round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5" name="Picture 4" descr="C:\Users\Jenny\Dropbox\Figure\CylinderCow.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703" t="17427" r="20005" b="18081"/>
          <a:stretch/>
        </p:blipFill>
        <p:spPr bwMode="auto">
          <a:xfrm>
            <a:off x="5295900" y="-63901"/>
            <a:ext cx="3544836" cy="3162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02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74320" y="1006867"/>
            <a:ext cx="8417617" cy="5851133"/>
          </a:xfrm>
        </p:spPr>
        <p:txBody>
          <a:bodyPr>
            <a:normAutofit fontScale="92500" lnSpcReduction="20000"/>
          </a:bodyPr>
          <a:lstStyle/>
          <a:p>
            <a:r>
              <a:rPr lang="en-US" altLang="zh-TW" sz="3000" b="1" dirty="0" smtClean="0"/>
              <a:t>Styling</a:t>
            </a:r>
            <a:r>
              <a:rPr lang="zh-TW" altLang="en-US" sz="3000" b="1" dirty="0" smtClean="0"/>
              <a:t> </a:t>
            </a:r>
            <a:r>
              <a:rPr lang="en-US" altLang="zh-TW" sz="3000" b="1" dirty="0" smtClean="0"/>
              <a:t>3D</a:t>
            </a:r>
            <a:r>
              <a:rPr lang="zh-TW" altLang="en-US" sz="3000" b="1" dirty="0" smtClean="0"/>
              <a:t> </a:t>
            </a:r>
            <a:r>
              <a:rPr lang="en-US" altLang="zh-TW" sz="3000" b="1" dirty="0" smtClean="0"/>
              <a:t>models:</a:t>
            </a:r>
            <a:endParaRPr lang="en-US" altLang="zh-TW" sz="3000" b="1" dirty="0"/>
          </a:p>
          <a:p>
            <a:pPr lvl="1"/>
            <a:r>
              <a:rPr lang="en-US" altLang="zh-TW" sz="3000" dirty="0"/>
              <a:t>A model stylization framework is established by topologically, geometrically and texturally blending a functional model with </a:t>
            </a:r>
            <a:r>
              <a:rPr lang="en-US" altLang="zh-TW" sz="3000" dirty="0" smtClean="0"/>
              <a:t>a style </a:t>
            </a:r>
            <a:r>
              <a:rPr lang="en-US" altLang="zh-TW" sz="3000" dirty="0"/>
              <a:t>model</a:t>
            </a:r>
          </a:p>
          <a:p>
            <a:pPr lvl="1"/>
            <a:r>
              <a:rPr lang="en-US" altLang="zh-TW" sz="3000" dirty="0" smtClean="0"/>
              <a:t>Topology blending: 1) suggest </a:t>
            </a:r>
            <a:r>
              <a:rPr lang="en-US" altLang="zh-TW" sz="3000" dirty="0"/>
              <a:t>various plausible </a:t>
            </a:r>
            <a:r>
              <a:rPr lang="en-US" altLang="zh-TW" sz="3000" dirty="0" smtClean="0"/>
              <a:t>combinations; 2) allow user control</a:t>
            </a:r>
          </a:p>
          <a:p>
            <a:pPr lvl="1"/>
            <a:r>
              <a:rPr lang="en-US" altLang="zh-TW" sz="3000" dirty="0"/>
              <a:t>S</a:t>
            </a:r>
            <a:r>
              <a:rPr lang="en-US" altLang="zh-TW" sz="3000" dirty="0" smtClean="0"/>
              <a:t>urface blending: 1) establish correspondence </a:t>
            </a:r>
            <a:r>
              <a:rPr lang="en-US" altLang="zh-TW" sz="3000" dirty="0"/>
              <a:t>according to textural and geometric </a:t>
            </a:r>
            <a:r>
              <a:rPr lang="en-US" altLang="zh-TW" sz="3000" dirty="0" smtClean="0"/>
              <a:t>information; 2) preserving </a:t>
            </a:r>
            <a:r>
              <a:rPr lang="en-US" altLang="zh-TW" sz="3000" dirty="0"/>
              <a:t>the important </a:t>
            </a:r>
            <a:r>
              <a:rPr lang="en-US" altLang="zh-TW" sz="3000" dirty="0" smtClean="0"/>
              <a:t>characteristics during </a:t>
            </a:r>
            <a:r>
              <a:rPr lang="en-US" altLang="zh-TW" sz="3000" dirty="0"/>
              <a:t>the morphing process</a:t>
            </a:r>
            <a:r>
              <a:rPr lang="en-US" altLang="zh-TW" sz="3000" dirty="0" smtClean="0"/>
              <a:t> </a:t>
            </a:r>
            <a:endParaRPr lang="en-US" altLang="zh-TW" sz="3000" dirty="0" smtClean="0">
              <a:solidFill>
                <a:srgbClr val="BC1470"/>
              </a:solidFill>
            </a:endParaRPr>
          </a:p>
          <a:p>
            <a:r>
              <a:rPr lang="en-US" altLang="zh-TW" sz="3000" b="1" dirty="0" smtClean="0"/>
              <a:t>Transforming 3D models:</a:t>
            </a:r>
          </a:p>
          <a:p>
            <a:pPr lvl="1"/>
            <a:r>
              <a:rPr lang="en-US" altLang="zh-TW" sz="3000" dirty="0" smtClean="0"/>
              <a:t>An </a:t>
            </a:r>
            <a:r>
              <a:rPr lang="en-US" altLang="zh-TW" sz="3000" dirty="0"/>
              <a:t>optimization-based segmentation approach is proposed to generate suitable parts for the construction of transformable </a:t>
            </a:r>
            <a:r>
              <a:rPr lang="en-US" altLang="zh-TW" sz="3000" dirty="0" smtClean="0"/>
              <a:t>models</a:t>
            </a:r>
            <a:endParaRPr lang="en-US" altLang="zh-TW" sz="3000" dirty="0"/>
          </a:p>
          <a:p>
            <a:pPr lvl="1"/>
            <a:r>
              <a:rPr lang="en-US" altLang="zh-TW" sz="3000" dirty="0"/>
              <a:t>A two-level motion-planning process is proposed to animate transformable models plausibly</a:t>
            </a:r>
          </a:p>
          <a:p>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51</a:t>
            </a:fld>
            <a:endParaRPr lang="zh-TW" altLang="en-US" dirty="0"/>
          </a:p>
        </p:txBody>
      </p:sp>
      <p:sp>
        <p:nvSpPr>
          <p:cNvPr id="5" name="矩形 4"/>
          <p:cNvSpPr/>
          <p:nvPr/>
        </p:nvSpPr>
        <p:spPr>
          <a:xfrm>
            <a:off x="0" y="-633"/>
            <a:ext cx="9144000" cy="8972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txBox="1">
            <a:spLocks/>
          </p:cNvSpPr>
          <p:nvPr/>
        </p:nvSpPr>
        <p:spPr>
          <a:xfrm>
            <a:off x="274320" y="9868"/>
            <a:ext cx="8595360" cy="886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70C0"/>
                </a:solidFill>
                <a:latin typeface="Segoe UI" panose="020B0502040204020203" pitchFamily="34" charset="0"/>
                <a:ea typeface="+mj-ea"/>
                <a:cs typeface="Segoe UI" panose="020B0502040204020203" pitchFamily="34" charset="0"/>
              </a:defRPr>
            </a:lvl1pPr>
          </a:lstStyle>
          <a:p>
            <a:r>
              <a:rPr lang="en-US" altLang="zh-TW" sz="5400" dirty="0" smtClean="0">
                <a:solidFill>
                  <a:schemeClr val="bg1"/>
                </a:solidFill>
              </a:rPr>
              <a:t>Conclusion</a:t>
            </a:r>
            <a:endParaRPr lang="zh-TW" altLang="en-US" sz="5400" dirty="0">
              <a:solidFill>
                <a:schemeClr val="bg1"/>
              </a:solidFill>
            </a:endParaRPr>
          </a:p>
        </p:txBody>
      </p:sp>
    </p:spTree>
    <p:extLst>
      <p:ext uri="{BB962C8B-B14F-4D97-AF65-F5344CB8AC3E}">
        <p14:creationId xmlns:p14="http://schemas.microsoft.com/office/powerpoint/2010/main" val="18935548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Limitations</a:t>
            </a:r>
            <a:endParaRPr lang="zh-TW" altLang="en-US" dirty="0"/>
          </a:p>
        </p:txBody>
      </p:sp>
      <p:sp>
        <p:nvSpPr>
          <p:cNvPr id="3" name="內容版面配置區 2"/>
          <p:cNvSpPr>
            <a:spLocks noGrp="1"/>
          </p:cNvSpPr>
          <p:nvPr>
            <p:ph idx="1"/>
          </p:nvPr>
        </p:nvSpPr>
        <p:spPr/>
        <p:txBody>
          <a:bodyPr>
            <a:normAutofit/>
          </a:bodyPr>
          <a:lstStyle/>
          <a:p>
            <a:r>
              <a:rPr lang="en-US" altLang="zh-TW" sz="3200" dirty="0" smtClean="0"/>
              <a:t>The plausible rules </a:t>
            </a:r>
            <a:r>
              <a:rPr lang="en-US" altLang="zh-TW" sz="3200" dirty="0"/>
              <a:t>do not </a:t>
            </a:r>
            <a:r>
              <a:rPr lang="en-US" altLang="zh-TW" sz="3200" dirty="0" smtClean="0"/>
              <a:t>address the </a:t>
            </a:r>
            <a:r>
              <a:rPr lang="en-US" altLang="zh-TW" sz="3200" dirty="0"/>
              <a:t>core of functionality and may be </a:t>
            </a:r>
            <a:r>
              <a:rPr lang="en-US" altLang="zh-TW" sz="3200" dirty="0" smtClean="0"/>
              <a:t>heuristic</a:t>
            </a:r>
          </a:p>
          <a:p>
            <a:pPr lvl="1"/>
            <a:r>
              <a:rPr lang="en-US" altLang="zh-TW" sz="2800" dirty="0" smtClean="0"/>
              <a:t>Learning from examples</a:t>
            </a:r>
          </a:p>
          <a:p>
            <a:r>
              <a:rPr lang="en-US" altLang="zh-TW" sz="3200" dirty="0" smtClean="0"/>
              <a:t>Only morphing </a:t>
            </a:r>
            <a:r>
              <a:rPr lang="en-US" altLang="zh-TW" sz="3200" dirty="0"/>
              <a:t>technique was applied to deform geometries </a:t>
            </a:r>
            <a:r>
              <a:rPr lang="en-US" altLang="zh-TW" sz="3200" dirty="0" smtClean="0"/>
              <a:t>in the </a:t>
            </a:r>
            <a:r>
              <a:rPr lang="en-US" altLang="zh-TW" sz="3200" dirty="0"/>
              <a:t>current </a:t>
            </a:r>
            <a:r>
              <a:rPr lang="en-US" altLang="zh-TW" sz="3200" dirty="0" smtClean="0"/>
              <a:t>study</a:t>
            </a:r>
          </a:p>
          <a:p>
            <a:pPr lvl="1"/>
            <a:r>
              <a:rPr lang="en-US" altLang="zh-TW" sz="2800" dirty="0" err="1"/>
              <a:t>Laplacian</a:t>
            </a:r>
            <a:r>
              <a:rPr lang="en-US" altLang="zh-TW" sz="2800" dirty="0"/>
              <a:t> surface </a:t>
            </a:r>
            <a:r>
              <a:rPr lang="en-US" altLang="zh-TW" sz="2800" dirty="0" smtClean="0"/>
              <a:t>editing</a:t>
            </a:r>
          </a:p>
          <a:p>
            <a:pPr lvl="1"/>
            <a:r>
              <a:rPr lang="en-US" altLang="zh-TW" sz="2800" dirty="0"/>
              <a:t>E</a:t>
            </a:r>
            <a:r>
              <a:rPr lang="en-US" altLang="zh-TW" sz="2800" dirty="0" smtClean="0"/>
              <a:t>xtract </a:t>
            </a:r>
            <a:r>
              <a:rPr lang="en-US" altLang="zh-TW" sz="2800" dirty="0"/>
              <a:t>the skeleton of input models and deform them </a:t>
            </a:r>
            <a:r>
              <a:rPr lang="en-US" altLang="zh-TW" sz="2800" dirty="0" smtClean="0"/>
              <a:t>by transforming </a:t>
            </a:r>
            <a:r>
              <a:rPr lang="en-US" altLang="zh-TW" sz="2800" dirty="0"/>
              <a:t>the skeleton</a:t>
            </a:r>
            <a:endParaRPr lang="zh-TW" altLang="en-US" sz="2800"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52</a:t>
            </a:fld>
            <a:endParaRPr lang="zh-TW" altLang="en-US" dirty="0"/>
          </a:p>
        </p:txBody>
      </p:sp>
    </p:spTree>
    <p:extLst>
      <p:ext uri="{BB962C8B-B14F-4D97-AF65-F5344CB8AC3E}">
        <p14:creationId xmlns:p14="http://schemas.microsoft.com/office/powerpoint/2010/main" val="15148232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4320" y="197486"/>
            <a:ext cx="8595360" cy="1325563"/>
          </a:xfrm>
        </p:spPr>
        <p:txBody>
          <a:bodyPr>
            <a:normAutofit/>
          </a:bodyPr>
          <a:lstStyle/>
          <a:p>
            <a:r>
              <a:rPr lang="en-US" altLang="zh-TW" sz="3800" dirty="0"/>
              <a:t>Related </a:t>
            </a:r>
            <a:r>
              <a:rPr lang="en-US" altLang="zh-TW" sz="3800" dirty="0" smtClean="0"/>
              <a:t>Work</a:t>
            </a:r>
            <a:r>
              <a:rPr lang="zh-TW" altLang="en-US" sz="3800" dirty="0" smtClean="0"/>
              <a:t> </a:t>
            </a:r>
            <a:r>
              <a:rPr lang="en-US" altLang="zh-TW" sz="3800" dirty="0" smtClean="0"/>
              <a:t>—</a:t>
            </a:r>
            <a:r>
              <a:rPr lang="en-US" altLang="zh-TW" sz="3800" dirty="0"/>
              <a:t/>
            </a:r>
            <a:br>
              <a:rPr lang="en-US" altLang="zh-TW" sz="3800" dirty="0"/>
            </a:br>
            <a:r>
              <a:rPr lang="en-US" altLang="zh-TW" sz="3800" dirty="0"/>
              <a:t>Assembly-based 3D Model Synthesis</a:t>
            </a:r>
            <a:endParaRPr lang="zh-TW" altLang="en-US" sz="3800"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53</a:t>
            </a:fld>
            <a:endParaRPr lang="zh-TW" altLang="en-US" dirty="0"/>
          </a:p>
        </p:txBody>
      </p:sp>
      <p:pic>
        <p:nvPicPr>
          <p:cNvPr id="5" name="圖片 4"/>
          <p:cNvPicPr>
            <a:picLocks noChangeAspect="1"/>
          </p:cNvPicPr>
          <p:nvPr/>
        </p:nvPicPr>
        <p:blipFill>
          <a:blip r:embed="rId3"/>
          <a:stretch>
            <a:fillRect/>
          </a:stretch>
        </p:blipFill>
        <p:spPr>
          <a:xfrm>
            <a:off x="2514600" y="1665174"/>
            <a:ext cx="4114800" cy="4305300"/>
          </a:xfrm>
          <a:prstGeom prst="rect">
            <a:avLst/>
          </a:prstGeom>
        </p:spPr>
      </p:pic>
      <p:sp>
        <p:nvSpPr>
          <p:cNvPr id="7" name="矩形 6"/>
          <p:cNvSpPr/>
          <p:nvPr/>
        </p:nvSpPr>
        <p:spPr>
          <a:xfrm>
            <a:off x="1767840" y="5885999"/>
            <a:ext cx="5608320" cy="646331"/>
          </a:xfrm>
          <a:prstGeom prst="rect">
            <a:avLst/>
          </a:prstGeom>
        </p:spPr>
        <p:txBody>
          <a:bodyPr wrap="square">
            <a:spAutoFit/>
          </a:bodyPr>
          <a:lstStyle/>
          <a:p>
            <a:pPr algn="just"/>
            <a:r>
              <a:rPr lang="zh-TW" altLang="en-US" dirty="0"/>
              <a:t>Funkhouser, Thomas, et al. </a:t>
            </a:r>
            <a:r>
              <a:rPr lang="zh-TW" altLang="en-US" i="1" dirty="0"/>
              <a:t>"Modeling by example."</a:t>
            </a:r>
            <a:r>
              <a:rPr lang="zh-TW" altLang="en-US" dirty="0"/>
              <a:t> ACM Transactions on Graphics (TOG). Vol. 23. No. 3. ACM, 2004.</a:t>
            </a:r>
          </a:p>
        </p:txBody>
      </p:sp>
    </p:spTree>
    <p:extLst>
      <p:ext uri="{BB962C8B-B14F-4D97-AF65-F5344CB8AC3E}">
        <p14:creationId xmlns:p14="http://schemas.microsoft.com/office/powerpoint/2010/main" val="26353785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1" y="29846"/>
            <a:ext cx="8686798" cy="1325563"/>
          </a:xfrm>
        </p:spPr>
        <p:txBody>
          <a:bodyPr/>
          <a:lstStyle/>
          <a:p>
            <a:r>
              <a:rPr lang="en-US" altLang="zh-TW" dirty="0" smtClean="0"/>
              <a:t>Related Work</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54</a:t>
            </a:fld>
            <a:endParaRPr lang="zh-TW" altLang="en-US" dirty="0"/>
          </a:p>
        </p:txBody>
      </p:sp>
      <p:pic>
        <p:nvPicPr>
          <p:cNvPr id="5" name="Picture 2" descr="「A probabilistic model for component-based shape synthesi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9866" y="3517223"/>
            <a:ext cx="5747434" cy="24181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129866" y="5861149"/>
            <a:ext cx="6096000" cy="646331"/>
          </a:xfrm>
          <a:prstGeom prst="rect">
            <a:avLst/>
          </a:prstGeom>
        </p:spPr>
        <p:txBody>
          <a:bodyPr>
            <a:spAutoFit/>
          </a:bodyPr>
          <a:lstStyle/>
          <a:p>
            <a:r>
              <a:rPr lang="zh-TW" altLang="en-US" dirty="0"/>
              <a:t>[Kalogerakis et al.] </a:t>
            </a:r>
            <a:r>
              <a:rPr lang="zh-TW" altLang="en-US" i="1" dirty="0" smtClean="0"/>
              <a:t>A </a:t>
            </a:r>
            <a:r>
              <a:rPr lang="zh-TW" altLang="en-US" i="1" dirty="0"/>
              <a:t>probabilistic model for component-based shape </a:t>
            </a:r>
            <a:r>
              <a:rPr lang="zh-TW" altLang="en-US" i="1" dirty="0" smtClean="0"/>
              <a:t>synthesis</a:t>
            </a:r>
            <a:r>
              <a:rPr lang="zh-TW" altLang="en-US" dirty="0" smtClean="0"/>
              <a:t>, </a:t>
            </a:r>
            <a:r>
              <a:rPr lang="zh-TW" altLang="en-US" dirty="0"/>
              <a:t>SIGGRAPH, 2012.</a:t>
            </a:r>
          </a:p>
        </p:txBody>
      </p:sp>
      <p:pic>
        <p:nvPicPr>
          <p:cNvPr id="7" name="Picture 4" descr="http://kevinkaixu.net/projects/civil/tea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9" y="1026097"/>
            <a:ext cx="5996519" cy="164631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048000" y="2774720"/>
            <a:ext cx="6096000" cy="646331"/>
          </a:xfrm>
          <a:prstGeom prst="rect">
            <a:avLst/>
          </a:prstGeom>
        </p:spPr>
        <p:txBody>
          <a:bodyPr>
            <a:spAutoFit/>
          </a:bodyPr>
          <a:lstStyle/>
          <a:p>
            <a:r>
              <a:rPr lang="zh-TW" altLang="en-US" dirty="0"/>
              <a:t>[Xu et al.] </a:t>
            </a:r>
            <a:r>
              <a:rPr lang="zh-TW" altLang="en-US" i="1" dirty="0"/>
              <a:t>Fit and diverse: set evolution for inspiring 3D shape galleries, </a:t>
            </a:r>
            <a:r>
              <a:rPr lang="zh-TW" altLang="en-US" dirty="0"/>
              <a:t>SIGGRAPH, 2012.</a:t>
            </a:r>
          </a:p>
        </p:txBody>
      </p:sp>
      <p:sp>
        <p:nvSpPr>
          <p:cNvPr id="11" name="內容版面配置區 2"/>
          <p:cNvSpPr>
            <a:spLocks noGrp="1"/>
          </p:cNvSpPr>
          <p:nvPr>
            <p:ph idx="1"/>
          </p:nvPr>
        </p:nvSpPr>
        <p:spPr>
          <a:xfrm>
            <a:off x="262890" y="1798320"/>
            <a:ext cx="2815590" cy="4378643"/>
          </a:xfrm>
        </p:spPr>
        <p:txBody>
          <a:bodyPr/>
          <a:lstStyle/>
          <a:p>
            <a:r>
              <a:rPr lang="en-US" altLang="zh-TW" dirty="0"/>
              <a:t>Automatically cut models</a:t>
            </a:r>
          </a:p>
          <a:p>
            <a:r>
              <a:rPr lang="en-US" altLang="zh-TW" dirty="0"/>
              <a:t>Automatically calculate interchangeable </a:t>
            </a:r>
            <a:r>
              <a:rPr lang="en-US" altLang="zh-TW" dirty="0" smtClean="0"/>
              <a:t>components</a:t>
            </a:r>
          </a:p>
          <a:p>
            <a:r>
              <a:rPr lang="en-US" altLang="zh-TW" b="1" dirty="0" smtClean="0">
                <a:solidFill>
                  <a:srgbClr val="BC1470"/>
                </a:solidFill>
              </a:rPr>
              <a:t>Blend models </a:t>
            </a:r>
            <a:r>
              <a:rPr lang="en-US" altLang="zh-TW" b="1" dirty="0">
                <a:solidFill>
                  <a:srgbClr val="BC1470"/>
                </a:solidFill>
              </a:rPr>
              <a:t>from the same </a:t>
            </a:r>
            <a:r>
              <a:rPr lang="en-US" altLang="zh-TW" b="1" dirty="0" smtClean="0">
                <a:solidFill>
                  <a:srgbClr val="BC1470"/>
                </a:solidFill>
              </a:rPr>
              <a:t>family</a:t>
            </a:r>
            <a:endParaRPr lang="zh-TW" altLang="en-US" b="1" dirty="0">
              <a:solidFill>
                <a:srgbClr val="BC1470"/>
              </a:solidFill>
            </a:endParaRPr>
          </a:p>
        </p:txBody>
      </p:sp>
    </p:spTree>
    <p:extLst>
      <p:ext uri="{BB962C8B-B14F-4D97-AF65-F5344CB8AC3E}">
        <p14:creationId xmlns:p14="http://schemas.microsoft.com/office/powerpoint/2010/main" val="26805852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04166"/>
            <a:ext cx="7886700" cy="1325563"/>
          </a:xfrm>
        </p:spPr>
        <p:txBody>
          <a:bodyPr/>
          <a:lstStyle/>
          <a:p>
            <a:r>
              <a:rPr lang="en-US" altLang="zh-TW" dirty="0" smtClean="0"/>
              <a:t>Related Work</a:t>
            </a:r>
            <a:r>
              <a:rPr lang="zh-TW" altLang="en-US" dirty="0"/>
              <a:t> </a:t>
            </a:r>
            <a:r>
              <a:rPr lang="en-US" altLang="zh-TW" dirty="0" smtClean="0"/>
              <a:t>—</a:t>
            </a:r>
            <a:r>
              <a:rPr lang="en-US" altLang="zh-TW" dirty="0"/>
              <a:t/>
            </a:r>
            <a:br>
              <a:rPr lang="en-US" altLang="zh-TW" dirty="0"/>
            </a:br>
            <a:r>
              <a:rPr lang="en-US" altLang="zh-TW" dirty="0"/>
              <a:t>Zoomorphic </a:t>
            </a:r>
            <a:r>
              <a:rPr lang="en-US" altLang="zh-TW" dirty="0" smtClean="0"/>
              <a:t>Design</a:t>
            </a:r>
            <a:endParaRPr lang="zh-TW" altLang="en-US" dirty="0"/>
          </a:p>
        </p:txBody>
      </p:sp>
      <p:sp>
        <p:nvSpPr>
          <p:cNvPr id="3" name="內容版面配置區 2"/>
          <p:cNvSpPr>
            <a:spLocks noGrp="1"/>
          </p:cNvSpPr>
          <p:nvPr>
            <p:ph idx="1"/>
          </p:nvPr>
        </p:nvSpPr>
        <p:spPr>
          <a:xfrm>
            <a:off x="628650" y="1778001"/>
            <a:ext cx="7886700" cy="742462"/>
          </a:xfrm>
        </p:spPr>
        <p:txBody>
          <a:bodyPr>
            <a:normAutofit fontScale="92500" lnSpcReduction="10000"/>
          </a:bodyPr>
          <a:lstStyle/>
          <a:p>
            <a:r>
              <a:rPr lang="en-US" altLang="zh-TW" dirty="0"/>
              <a:t>Merge an </a:t>
            </a:r>
            <a:r>
              <a:rPr lang="en-US" altLang="zh-TW" b="1" dirty="0">
                <a:solidFill>
                  <a:srgbClr val="BC1470"/>
                </a:solidFill>
              </a:rPr>
              <a:t>arbitrary</a:t>
            </a:r>
            <a:r>
              <a:rPr lang="en-US" altLang="zh-TW" dirty="0"/>
              <a:t> functional mesh and an animal mesh</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55</a:t>
            </a:fld>
            <a:endParaRPr lang="zh-TW" altLang="en-US" dirty="0"/>
          </a:p>
        </p:txBody>
      </p:sp>
      <p:pic>
        <p:nvPicPr>
          <p:cNvPr id="2050" name="Picture 2" descr="http://people.sutd.edu.sg/~saikit/projects/zoomorphic/index_files/teaser_v5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4655" y="2522149"/>
            <a:ext cx="5774690" cy="324826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684655" y="5860859"/>
            <a:ext cx="5774690" cy="646331"/>
          </a:xfrm>
          <a:prstGeom prst="rect">
            <a:avLst/>
          </a:prstGeom>
        </p:spPr>
        <p:txBody>
          <a:bodyPr wrap="square">
            <a:spAutoFit/>
          </a:bodyPr>
          <a:lstStyle/>
          <a:p>
            <a:r>
              <a:rPr lang="zh-TW" altLang="en-US" dirty="0" smtClean="0"/>
              <a:t>Duncan </a:t>
            </a:r>
            <a:r>
              <a:rPr lang="zh-TW" altLang="en-US" dirty="0"/>
              <a:t>Noah, et al. "Zoomorphic design." ACM Transactions on Graphics (TOG) 34.4 (2015): 95.</a:t>
            </a:r>
          </a:p>
        </p:txBody>
      </p:sp>
    </p:spTree>
    <p:extLst>
      <p:ext uri="{BB962C8B-B14F-4D97-AF65-F5344CB8AC3E}">
        <p14:creationId xmlns:p14="http://schemas.microsoft.com/office/powerpoint/2010/main" val="33475830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51765"/>
            <a:ext cx="7886700" cy="1325563"/>
          </a:xfrm>
        </p:spPr>
        <p:txBody>
          <a:bodyPr/>
          <a:lstStyle/>
          <a:p>
            <a:r>
              <a:rPr lang="en-US" altLang="zh-TW" dirty="0"/>
              <a:t>Our </a:t>
            </a:r>
            <a:r>
              <a:rPr lang="en-US" altLang="zh-TW" dirty="0" smtClean="0"/>
              <a:t>Stylization </a:t>
            </a:r>
            <a:r>
              <a:rPr lang="en-US" altLang="zh-TW" dirty="0"/>
              <a:t>A</a:t>
            </a:r>
            <a:r>
              <a:rPr lang="en-US" altLang="zh-TW" dirty="0" smtClean="0"/>
              <a:t>pproach </a:t>
            </a:r>
            <a:r>
              <a:rPr lang="en-US" altLang="zh-TW" dirty="0"/>
              <a:t>vs. </a:t>
            </a:r>
            <a:r>
              <a:rPr lang="en-US" altLang="zh-TW" dirty="0" smtClean="0"/>
              <a:t/>
            </a:r>
            <a:br>
              <a:rPr lang="en-US" altLang="zh-TW" dirty="0" smtClean="0"/>
            </a:br>
            <a:r>
              <a:rPr lang="en-US" altLang="zh-TW" dirty="0" smtClean="0"/>
              <a:t>Above Approaches</a:t>
            </a:r>
            <a:endParaRPr lang="zh-TW" altLang="en-US" dirty="0"/>
          </a:p>
        </p:txBody>
      </p:sp>
      <p:sp>
        <p:nvSpPr>
          <p:cNvPr id="3" name="內容版面配置區 2"/>
          <p:cNvSpPr>
            <a:spLocks noGrp="1"/>
          </p:cNvSpPr>
          <p:nvPr>
            <p:ph idx="1"/>
          </p:nvPr>
        </p:nvSpPr>
        <p:spPr>
          <a:xfrm>
            <a:off x="628650" y="1820421"/>
            <a:ext cx="7886700" cy="4356542"/>
          </a:xfrm>
        </p:spPr>
        <p:txBody>
          <a:bodyPr/>
          <a:lstStyle/>
          <a:p>
            <a:r>
              <a:rPr lang="en-US" altLang="zh-TW" dirty="0"/>
              <a:t>B</a:t>
            </a:r>
            <a:r>
              <a:rPr lang="en-US" altLang="zh-TW" dirty="0" smtClean="0"/>
              <a:t>lend </a:t>
            </a:r>
            <a:r>
              <a:rPr lang="en-US" altLang="zh-TW" dirty="0"/>
              <a:t>models from </a:t>
            </a:r>
            <a:r>
              <a:rPr lang="en-US" altLang="zh-TW" b="1" dirty="0">
                <a:solidFill>
                  <a:srgbClr val="BC1470"/>
                </a:solidFill>
              </a:rPr>
              <a:t>different types</a:t>
            </a:r>
          </a:p>
          <a:p>
            <a:r>
              <a:rPr lang="en-US" altLang="zh-TW" dirty="0"/>
              <a:t>Consider </a:t>
            </a:r>
            <a:r>
              <a:rPr lang="en-US" altLang="zh-TW" b="1" dirty="0">
                <a:solidFill>
                  <a:srgbClr val="BC1470"/>
                </a:solidFill>
              </a:rPr>
              <a:t>texture</a:t>
            </a:r>
            <a:r>
              <a:rPr lang="en-US" altLang="zh-TW" dirty="0"/>
              <a:t>, which efficiently convey the attribute of the style model</a:t>
            </a:r>
          </a:p>
          <a:p>
            <a:r>
              <a:rPr lang="en-US" altLang="zh-TW" dirty="0"/>
              <a:t>Explore various </a:t>
            </a:r>
            <a:r>
              <a:rPr lang="en-US" altLang="zh-TW" b="1" dirty="0">
                <a:solidFill>
                  <a:srgbClr val="BC1470"/>
                </a:solidFill>
              </a:rPr>
              <a:t>topological combinations</a:t>
            </a:r>
            <a:r>
              <a:rPr lang="en-US" altLang="zh-TW" dirty="0"/>
              <a:t>. </a:t>
            </a:r>
          </a:p>
          <a:p>
            <a:r>
              <a:rPr lang="en-US" altLang="zh-TW" dirty="0"/>
              <a:t>The </a:t>
            </a:r>
            <a:r>
              <a:rPr lang="en-US" altLang="zh-TW" b="1" dirty="0">
                <a:solidFill>
                  <a:srgbClr val="BC1470"/>
                </a:solidFill>
              </a:rPr>
              <a:t>morphing technique </a:t>
            </a:r>
            <a:r>
              <a:rPr lang="en-US" altLang="zh-TW" dirty="0"/>
              <a:t>is used to deform models instead of adopting linear blending skinning (LBS) and free-form deformation (FFD) methods used in </a:t>
            </a:r>
            <a:r>
              <a:rPr lang="en-US" altLang="zh-TW" dirty="0" smtClean="0"/>
              <a:t>Zoomorphic [1]; </a:t>
            </a:r>
            <a:r>
              <a:rPr lang="en-US" altLang="zh-TW" dirty="0"/>
              <a:t>the blended models are smoothened in many cases.</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56</a:t>
            </a:fld>
            <a:endParaRPr lang="zh-TW" altLang="en-US" dirty="0"/>
          </a:p>
        </p:txBody>
      </p:sp>
      <p:sp>
        <p:nvSpPr>
          <p:cNvPr id="5" name="矩形 4"/>
          <p:cNvSpPr/>
          <p:nvPr/>
        </p:nvSpPr>
        <p:spPr>
          <a:xfrm>
            <a:off x="1684655" y="5860859"/>
            <a:ext cx="5774690" cy="646331"/>
          </a:xfrm>
          <a:prstGeom prst="rect">
            <a:avLst/>
          </a:prstGeom>
        </p:spPr>
        <p:txBody>
          <a:bodyPr wrap="square">
            <a:spAutoFit/>
          </a:bodyPr>
          <a:lstStyle/>
          <a:p>
            <a:r>
              <a:rPr lang="en-US" altLang="zh-TW" dirty="0" smtClean="0"/>
              <a:t>[1] </a:t>
            </a:r>
            <a:r>
              <a:rPr lang="zh-TW" altLang="en-US" dirty="0" smtClean="0"/>
              <a:t>Duncan, </a:t>
            </a:r>
            <a:r>
              <a:rPr lang="zh-TW" altLang="en-US" dirty="0"/>
              <a:t>Noah, et al. "Zoomorphic design." ACM Transactions on Graphics (TOG) 34.4 (2015): 95.</a:t>
            </a:r>
          </a:p>
        </p:txBody>
      </p:sp>
    </p:spTree>
    <p:extLst>
      <p:ext uri="{BB962C8B-B14F-4D97-AF65-F5344CB8AC3E}">
        <p14:creationId xmlns:p14="http://schemas.microsoft.com/office/powerpoint/2010/main" val="28333197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6F12B5DC-1500-4996-8CAD-A261D81F1CD2}" type="slidenum">
              <a:rPr lang="zh-TW" altLang="en-US" smtClean="0"/>
              <a:pPr/>
              <a:t>57</a:t>
            </a:fld>
            <a:endParaRPr lang="zh-TW" altLang="en-US" dirty="0"/>
          </a:p>
        </p:txBody>
      </p:sp>
      <p:graphicFrame>
        <p:nvGraphicFramePr>
          <p:cNvPr id="5" name="图表 3"/>
          <p:cNvGraphicFramePr>
            <a:graphicFrameLocks/>
          </p:cNvGraphicFramePr>
          <p:nvPr>
            <p:extLst>
              <p:ext uri="{D42A27DB-BD31-4B8C-83A1-F6EECF244321}">
                <p14:modId xmlns:p14="http://schemas.microsoft.com/office/powerpoint/2010/main" val="359147493"/>
              </p:ext>
            </p:extLst>
          </p:nvPr>
        </p:nvGraphicFramePr>
        <p:xfrm>
          <a:off x="272911" y="2725328"/>
          <a:ext cx="8609845" cy="3928111"/>
        </p:xfrm>
        <a:graphic>
          <a:graphicData uri="http://schemas.openxmlformats.org/drawingml/2006/chart">
            <c:chart xmlns:c="http://schemas.openxmlformats.org/drawingml/2006/chart" xmlns:r="http://schemas.openxmlformats.org/officeDocument/2006/relationships" r:id="rId2"/>
          </a:graphicData>
        </a:graphic>
      </p:graphicFrame>
      <p:sp>
        <p:nvSpPr>
          <p:cNvPr id="6" name="標題 1"/>
          <p:cNvSpPr>
            <a:spLocks noGrp="1"/>
          </p:cNvSpPr>
          <p:nvPr>
            <p:ph type="title"/>
          </p:nvPr>
        </p:nvSpPr>
        <p:spPr>
          <a:xfrm>
            <a:off x="628650" y="72277"/>
            <a:ext cx="7886700" cy="776811"/>
          </a:xfrm>
        </p:spPr>
        <p:txBody>
          <a:bodyPr/>
          <a:lstStyle/>
          <a:p>
            <a:r>
              <a:rPr lang="en-US" altLang="zh-TW" dirty="0" smtClean="0"/>
              <a:t>Diversity</a:t>
            </a:r>
            <a:endParaRPr lang="zh-TW" altLang="en-US" dirty="0"/>
          </a:p>
        </p:txBody>
      </p:sp>
      <p:sp>
        <p:nvSpPr>
          <p:cNvPr id="7" name="內容版面配置區 2"/>
          <p:cNvSpPr>
            <a:spLocks noGrp="1"/>
          </p:cNvSpPr>
          <p:nvPr>
            <p:ph idx="1"/>
          </p:nvPr>
        </p:nvSpPr>
        <p:spPr>
          <a:xfrm>
            <a:off x="628650" y="849088"/>
            <a:ext cx="7886700" cy="1959425"/>
          </a:xfrm>
        </p:spPr>
        <p:txBody>
          <a:bodyPr>
            <a:normAutofit fontScale="92500" lnSpcReduction="10000"/>
          </a:bodyPr>
          <a:lstStyle/>
          <a:p>
            <a:r>
              <a:rPr lang="en-US" altLang="zh-TW" dirty="0" smtClean="0"/>
              <a:t>Adjust </a:t>
            </a:r>
            <a:r>
              <a:rPr lang="en-US" altLang="zh-TW" dirty="0"/>
              <a:t>individual thresholds may be </a:t>
            </a:r>
            <a:r>
              <a:rPr lang="en-US" altLang="zh-TW" dirty="0" smtClean="0"/>
              <a:t>tedious</a:t>
            </a:r>
          </a:p>
          <a:p>
            <a:r>
              <a:rPr lang="en-US" altLang="zh-TW" b="1" dirty="0" smtClean="0"/>
              <a:t>Diversity</a:t>
            </a:r>
            <a:r>
              <a:rPr lang="en-US" altLang="zh-TW" dirty="0" smtClean="0"/>
              <a:t> </a:t>
            </a:r>
            <a:r>
              <a:rPr lang="en-US" altLang="zh-TW" dirty="0"/>
              <a:t>is provided </a:t>
            </a:r>
            <a:r>
              <a:rPr lang="en-US" altLang="zh-TW" dirty="0" smtClean="0"/>
              <a:t>to </a:t>
            </a:r>
            <a:r>
              <a:rPr lang="en-US" altLang="zh-TW" dirty="0"/>
              <a:t>allow users to control the amount and variety of the output models </a:t>
            </a:r>
            <a:r>
              <a:rPr lang="en-US" altLang="zh-TW" dirty="0" smtClean="0"/>
              <a:t>easily</a:t>
            </a:r>
          </a:p>
          <a:p>
            <a:r>
              <a:rPr lang="en-US" altLang="zh-TW" dirty="0"/>
              <a:t>The system automatically determines the </a:t>
            </a:r>
            <a:r>
              <a:rPr lang="el-GR" altLang="zh-TW" dirty="0" smtClean="0"/>
              <a:t>σ</a:t>
            </a:r>
            <a:r>
              <a:rPr lang="en-US" altLang="zh-TW" dirty="0" smtClean="0"/>
              <a:t>1-</a:t>
            </a:r>
            <a:r>
              <a:rPr lang="el-GR" altLang="zh-TW" dirty="0" smtClean="0"/>
              <a:t> σ</a:t>
            </a:r>
            <a:r>
              <a:rPr lang="en-US" altLang="zh-TW" dirty="0" smtClean="0"/>
              <a:t>4</a:t>
            </a:r>
            <a:r>
              <a:rPr lang="el-GR" altLang="zh-TW" dirty="0" smtClean="0"/>
              <a:t> </a:t>
            </a:r>
            <a:r>
              <a:rPr lang="en-US" altLang="zh-TW" dirty="0" smtClean="0"/>
              <a:t>values </a:t>
            </a:r>
            <a:r>
              <a:rPr lang="en-US" altLang="zh-TW" dirty="0"/>
              <a:t>according to a diversity value set by users</a:t>
            </a:r>
            <a:endParaRPr lang="zh-TW" altLang="en-US" dirty="0"/>
          </a:p>
        </p:txBody>
      </p:sp>
      <p:sp>
        <p:nvSpPr>
          <p:cNvPr id="8" name="TextBox 12"/>
          <p:cNvSpPr txBox="1"/>
          <p:nvPr/>
        </p:nvSpPr>
        <p:spPr>
          <a:xfrm>
            <a:off x="528061" y="5652318"/>
            <a:ext cx="966611" cy="369332"/>
          </a:xfrm>
          <a:prstGeom prst="rect">
            <a:avLst/>
          </a:prstGeom>
          <a:noFill/>
        </p:spPr>
        <p:txBody>
          <a:bodyPr wrap="none" rtlCol="0">
            <a:spAutoFit/>
          </a:bodyPr>
          <a:lstStyle/>
          <a:p>
            <a:r>
              <a:rPr lang="en-US" altLang="zh-CN" b="1" dirty="0" smtClean="0">
                <a:latin typeface="+mj-lt"/>
              </a:rPr>
              <a:t>Diversity</a:t>
            </a:r>
            <a:endParaRPr lang="zh-CN" altLang="en-US" sz="2000" b="1" dirty="0">
              <a:latin typeface="+mj-lt"/>
            </a:endParaRPr>
          </a:p>
        </p:txBody>
      </p:sp>
      <p:sp>
        <p:nvSpPr>
          <p:cNvPr id="2" name="矩形 1"/>
          <p:cNvSpPr/>
          <p:nvPr/>
        </p:nvSpPr>
        <p:spPr>
          <a:xfrm>
            <a:off x="127000" y="2540000"/>
            <a:ext cx="401061" cy="3816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214878" y="2808513"/>
            <a:ext cx="738622" cy="3213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998609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Number of Output Increases </a:t>
            </a:r>
            <a:r>
              <a:rPr lang="en-US" altLang="zh-TW" dirty="0"/>
              <a:t>with the </a:t>
            </a:r>
            <a:r>
              <a:rPr lang="en-US" altLang="zh-TW" dirty="0" smtClean="0"/>
              <a:t>Diversity Value</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58</a:t>
            </a:fld>
            <a:endParaRPr lang="zh-TW" altLang="en-US" dirty="0"/>
          </a:p>
        </p:txBody>
      </p:sp>
      <p:sp>
        <p:nvSpPr>
          <p:cNvPr id="5" name="TextBox 5"/>
          <p:cNvSpPr txBox="1"/>
          <p:nvPr/>
        </p:nvSpPr>
        <p:spPr>
          <a:xfrm>
            <a:off x="-39846" y="1570813"/>
            <a:ext cx="2103461" cy="400110"/>
          </a:xfrm>
          <a:prstGeom prst="rect">
            <a:avLst/>
          </a:prstGeom>
          <a:noFill/>
        </p:spPr>
        <p:txBody>
          <a:bodyPr wrap="none" rtlCol="0">
            <a:spAutoFit/>
          </a:bodyPr>
          <a:lstStyle/>
          <a:p>
            <a:r>
              <a:rPr lang="en-US" altLang="zh-CN" sz="2000" b="1" smtClean="0">
                <a:latin typeface="Palatino Linotype" pitchFamily="18" charset="0"/>
              </a:rPr>
              <a:t># Combinations </a:t>
            </a:r>
            <a:endParaRPr lang="zh-CN" altLang="en-US" sz="2000" b="1" dirty="0">
              <a:latin typeface="Palatino Linotype"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184853499"/>
              </p:ext>
            </p:extLst>
          </p:nvPr>
        </p:nvGraphicFramePr>
        <p:xfrm>
          <a:off x="6227189" y="2172808"/>
          <a:ext cx="2835788" cy="3916680"/>
        </p:xfrm>
        <a:graphic>
          <a:graphicData uri="http://schemas.openxmlformats.org/drawingml/2006/table">
            <a:tbl>
              <a:tblPr firstRow="1" bandRow="1">
                <a:tableStyleId>{5940675A-B579-460E-94D1-54222C63F5DA}</a:tableStyleId>
              </a:tblPr>
              <a:tblGrid>
                <a:gridCol w="1030137">
                  <a:extLst>
                    <a:ext uri="{9D8B030D-6E8A-4147-A177-3AD203B41FA5}">
                      <a16:colId xmlns:a16="http://schemas.microsoft.com/office/drawing/2014/main" val="20000"/>
                    </a:ext>
                  </a:extLst>
                </a:gridCol>
                <a:gridCol w="1111171">
                  <a:extLst>
                    <a:ext uri="{9D8B030D-6E8A-4147-A177-3AD203B41FA5}">
                      <a16:colId xmlns:a16="http://schemas.microsoft.com/office/drawing/2014/main" val="20001"/>
                    </a:ext>
                  </a:extLst>
                </a:gridCol>
                <a:gridCol w="694480">
                  <a:extLst>
                    <a:ext uri="{9D8B030D-6E8A-4147-A177-3AD203B41FA5}">
                      <a16:colId xmlns:a16="http://schemas.microsoft.com/office/drawing/2014/main" val="20002"/>
                    </a:ext>
                  </a:extLst>
                </a:gridCol>
              </a:tblGrid>
              <a:tr h="370840">
                <a:tc>
                  <a:txBody>
                    <a:bodyPr/>
                    <a:lstStyle/>
                    <a:p>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a:t>
                      </a:r>
                      <a:r>
                        <a:rPr lang="en-US" altLang="zh-CN" sz="1600" b="1" baseline="0" dirty="0" smtClean="0">
                          <a:latin typeface="Palatino Linotype" pitchFamily="18" charset="0"/>
                        </a:rPr>
                        <a:t> Segments</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 Parts</a:t>
                      </a:r>
                      <a:endParaRPr lang="zh-CN" altLang="en-US" sz="1600" b="1" dirty="0">
                        <a:latin typeface="Palatino Linotype" pitchFamily="18" charset="0"/>
                      </a:endParaRPr>
                    </a:p>
                  </a:txBody>
                  <a:tcPr/>
                </a:tc>
                <a:extLst>
                  <a:ext uri="{0D108BD9-81ED-4DB2-BD59-A6C34878D82A}">
                    <a16:rowId xmlns:a16="http://schemas.microsoft.com/office/drawing/2014/main" val="10000"/>
                  </a:ext>
                </a:extLst>
              </a:tr>
              <a:tr h="370840">
                <a:tc>
                  <a:txBody>
                    <a:bodyPr/>
                    <a:lstStyle/>
                    <a:p>
                      <a:r>
                        <a:rPr lang="en-US" altLang="zh-CN" sz="1600" b="1" dirty="0" smtClean="0">
                          <a:latin typeface="Palatino Linotype" pitchFamily="18" charset="0"/>
                        </a:rPr>
                        <a:t>Chair</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1</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1</a:t>
                      </a:r>
                      <a:endParaRPr lang="zh-CN" altLang="en-US" sz="1600" b="1" dirty="0">
                        <a:latin typeface="Palatino Linotype" pitchFamily="18" charset="0"/>
                      </a:endParaRPr>
                    </a:p>
                  </a:txBody>
                  <a:tcPr/>
                </a:tc>
                <a:extLst>
                  <a:ext uri="{0D108BD9-81ED-4DB2-BD59-A6C34878D82A}">
                    <a16:rowId xmlns:a16="http://schemas.microsoft.com/office/drawing/2014/main" val="10001"/>
                  </a:ext>
                </a:extLst>
              </a:tr>
              <a:tr h="370840">
                <a:tc>
                  <a:txBody>
                    <a:bodyPr/>
                    <a:lstStyle/>
                    <a:p>
                      <a:r>
                        <a:rPr lang="en-US" altLang="zh-CN" sz="1600" b="1" dirty="0" smtClean="0">
                          <a:latin typeface="Palatino Linotype" pitchFamily="18" charset="0"/>
                        </a:rPr>
                        <a:t>Pillow</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1</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1</a:t>
                      </a:r>
                      <a:endParaRPr lang="zh-CN" altLang="en-US" sz="1600" b="1" dirty="0">
                        <a:latin typeface="Palatino Linotype" pitchFamily="18" charset="0"/>
                      </a:endParaRPr>
                    </a:p>
                  </a:txBody>
                  <a:tcPr/>
                </a:tc>
                <a:extLst>
                  <a:ext uri="{0D108BD9-81ED-4DB2-BD59-A6C34878D82A}">
                    <a16:rowId xmlns:a16="http://schemas.microsoft.com/office/drawing/2014/main" val="10002"/>
                  </a:ext>
                </a:extLst>
              </a:tr>
              <a:tr h="370840">
                <a:tc>
                  <a:txBody>
                    <a:bodyPr/>
                    <a:lstStyle/>
                    <a:p>
                      <a:r>
                        <a:rPr lang="en-US" altLang="zh-CN" sz="1600" b="1" dirty="0" smtClean="0">
                          <a:latin typeface="Palatino Linotype" pitchFamily="18" charset="0"/>
                        </a:rPr>
                        <a:t>Cup</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3</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6</a:t>
                      </a:r>
                      <a:endParaRPr lang="zh-CN" altLang="en-US" sz="1600" b="1" dirty="0">
                        <a:latin typeface="Palatino Linotype" pitchFamily="18" charset="0"/>
                      </a:endParaRPr>
                    </a:p>
                  </a:txBody>
                  <a:tcPr/>
                </a:tc>
                <a:extLst>
                  <a:ext uri="{0D108BD9-81ED-4DB2-BD59-A6C34878D82A}">
                    <a16:rowId xmlns:a16="http://schemas.microsoft.com/office/drawing/2014/main" val="10003"/>
                  </a:ext>
                </a:extLst>
              </a:tr>
              <a:tr h="370840">
                <a:tc>
                  <a:txBody>
                    <a:bodyPr/>
                    <a:lstStyle/>
                    <a:p>
                      <a:r>
                        <a:rPr lang="en-US" altLang="zh-CN" sz="1600" b="1" dirty="0" smtClean="0">
                          <a:latin typeface="Palatino Linotype" pitchFamily="18" charset="0"/>
                        </a:rPr>
                        <a:t>Penguin</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5</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8</a:t>
                      </a:r>
                      <a:endParaRPr lang="zh-CN" altLang="en-US" sz="1600" b="1" dirty="0">
                        <a:latin typeface="Palatino Linotype" pitchFamily="18" charset="0"/>
                      </a:endParaRPr>
                    </a:p>
                  </a:txBody>
                  <a:tcPr/>
                </a:tc>
                <a:extLst>
                  <a:ext uri="{0D108BD9-81ED-4DB2-BD59-A6C34878D82A}">
                    <a16:rowId xmlns:a16="http://schemas.microsoft.com/office/drawing/2014/main" val="10004"/>
                  </a:ext>
                </a:extLst>
              </a:tr>
              <a:tr h="370840">
                <a:tc>
                  <a:txBody>
                    <a:bodyPr/>
                    <a:lstStyle/>
                    <a:p>
                      <a:r>
                        <a:rPr lang="en-US" altLang="zh-CN" sz="1600" b="1" dirty="0" smtClean="0">
                          <a:latin typeface="Palatino Linotype" pitchFamily="18" charset="0"/>
                        </a:rPr>
                        <a:t>Duck</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5</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11</a:t>
                      </a:r>
                      <a:endParaRPr lang="zh-CN" altLang="en-US" sz="1600" b="1" dirty="0">
                        <a:latin typeface="Palatino Linotype" pitchFamily="18" charset="0"/>
                      </a:endParaRPr>
                    </a:p>
                  </a:txBody>
                  <a:tcPr/>
                </a:tc>
                <a:extLst>
                  <a:ext uri="{0D108BD9-81ED-4DB2-BD59-A6C34878D82A}">
                    <a16:rowId xmlns:a16="http://schemas.microsoft.com/office/drawing/2014/main" val="10005"/>
                  </a:ext>
                </a:extLst>
              </a:tr>
              <a:tr h="370840">
                <a:tc>
                  <a:txBody>
                    <a:bodyPr/>
                    <a:lstStyle/>
                    <a:p>
                      <a:r>
                        <a:rPr lang="en-US" altLang="zh-CN" sz="1600" b="1" dirty="0" smtClean="0">
                          <a:latin typeface="Palatino Linotype" pitchFamily="18" charset="0"/>
                        </a:rPr>
                        <a:t>Bear</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8</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20</a:t>
                      </a:r>
                      <a:endParaRPr lang="zh-CN" altLang="en-US" sz="1600" b="1" dirty="0">
                        <a:latin typeface="Palatino Linotype" pitchFamily="18" charset="0"/>
                      </a:endParaRPr>
                    </a:p>
                  </a:txBody>
                  <a:tcPr/>
                </a:tc>
                <a:extLst>
                  <a:ext uri="{0D108BD9-81ED-4DB2-BD59-A6C34878D82A}">
                    <a16:rowId xmlns:a16="http://schemas.microsoft.com/office/drawing/2014/main" val="10006"/>
                  </a:ext>
                </a:extLst>
              </a:tr>
              <a:tr h="370840">
                <a:tc>
                  <a:txBody>
                    <a:bodyPr/>
                    <a:lstStyle/>
                    <a:p>
                      <a:r>
                        <a:rPr lang="en-US" altLang="zh-CN" sz="1600" b="1" dirty="0" smtClean="0">
                          <a:latin typeface="Palatino Linotype" pitchFamily="18" charset="0"/>
                        </a:rPr>
                        <a:t>Rabbit</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8</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23</a:t>
                      </a:r>
                      <a:endParaRPr lang="zh-CN" altLang="en-US" sz="1600" b="1" dirty="0">
                        <a:latin typeface="Palatino Linotype" pitchFamily="18" charset="0"/>
                      </a:endParaRPr>
                    </a:p>
                  </a:txBody>
                  <a:tcPr/>
                </a:tc>
                <a:extLst>
                  <a:ext uri="{0D108BD9-81ED-4DB2-BD59-A6C34878D82A}">
                    <a16:rowId xmlns:a16="http://schemas.microsoft.com/office/drawing/2014/main" val="10007"/>
                  </a:ext>
                </a:extLst>
              </a:tr>
              <a:tr h="370840">
                <a:tc>
                  <a:txBody>
                    <a:bodyPr/>
                    <a:lstStyle/>
                    <a:p>
                      <a:r>
                        <a:rPr lang="en-US" altLang="zh-CN" sz="1600" b="1" dirty="0" smtClean="0">
                          <a:latin typeface="Palatino Linotype" pitchFamily="18" charset="0"/>
                        </a:rPr>
                        <a:t>Cow</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10</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32</a:t>
                      </a:r>
                      <a:endParaRPr lang="zh-CN" altLang="en-US" sz="1600" b="1" dirty="0">
                        <a:latin typeface="Palatino Linotype" pitchFamily="18" charset="0"/>
                      </a:endParaRPr>
                    </a:p>
                  </a:txBody>
                  <a:tcPr/>
                </a:tc>
                <a:extLst>
                  <a:ext uri="{0D108BD9-81ED-4DB2-BD59-A6C34878D82A}">
                    <a16:rowId xmlns:a16="http://schemas.microsoft.com/office/drawing/2014/main" val="10008"/>
                  </a:ext>
                </a:extLst>
              </a:tr>
              <a:tr h="370840">
                <a:tc>
                  <a:txBody>
                    <a:bodyPr/>
                    <a:lstStyle/>
                    <a:p>
                      <a:r>
                        <a:rPr lang="en-US" altLang="zh-CN" sz="1600" b="1" dirty="0" smtClean="0">
                          <a:latin typeface="Palatino Linotype" pitchFamily="18" charset="0"/>
                        </a:rPr>
                        <a:t>Elephant</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10</a:t>
                      </a:r>
                      <a:endParaRPr lang="zh-CN" altLang="en-US" sz="1600" b="1" dirty="0">
                        <a:latin typeface="Palatino Linotype" pitchFamily="18" charset="0"/>
                      </a:endParaRPr>
                    </a:p>
                  </a:txBody>
                  <a:tcPr/>
                </a:tc>
                <a:tc>
                  <a:txBody>
                    <a:bodyPr/>
                    <a:lstStyle/>
                    <a:p>
                      <a:pPr algn="ctr"/>
                      <a:r>
                        <a:rPr lang="en-US" altLang="zh-CN" sz="1600" b="1" dirty="0" smtClean="0">
                          <a:latin typeface="Palatino Linotype" pitchFamily="18" charset="0"/>
                        </a:rPr>
                        <a:t>52</a:t>
                      </a:r>
                      <a:endParaRPr lang="zh-CN" altLang="en-US" sz="1600" b="1" dirty="0">
                        <a:latin typeface="Palatino Linotype" pitchFamily="18" charset="0"/>
                      </a:endParaRPr>
                    </a:p>
                  </a:txBody>
                  <a:tcPr/>
                </a:tc>
                <a:extLst>
                  <a:ext uri="{0D108BD9-81ED-4DB2-BD59-A6C34878D82A}">
                    <a16:rowId xmlns:a16="http://schemas.microsoft.com/office/drawing/2014/main" val="10009"/>
                  </a:ext>
                </a:extLst>
              </a:tr>
            </a:tbl>
          </a:graphicData>
        </a:graphic>
      </p:graphicFrame>
      <p:graphicFrame>
        <p:nvGraphicFramePr>
          <p:cNvPr id="7" name="图表 3"/>
          <p:cNvGraphicFramePr>
            <a:graphicFrameLocks/>
          </p:cNvGraphicFramePr>
          <p:nvPr>
            <p:extLst>
              <p:ext uri="{D42A27DB-BD31-4B8C-83A1-F6EECF244321}">
                <p14:modId xmlns:p14="http://schemas.microsoft.com/office/powerpoint/2010/main" val="3149874674"/>
              </p:ext>
            </p:extLst>
          </p:nvPr>
        </p:nvGraphicFramePr>
        <p:xfrm>
          <a:off x="0" y="1968948"/>
          <a:ext cx="6336474" cy="47525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05180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Grouping</a:t>
            </a:r>
            <a:endParaRPr lang="zh-TW" altLang="en-US" dirty="0"/>
          </a:p>
        </p:txBody>
      </p:sp>
      <p:sp>
        <p:nvSpPr>
          <p:cNvPr id="3" name="內容版面配置區 2"/>
          <p:cNvSpPr>
            <a:spLocks noGrp="1"/>
          </p:cNvSpPr>
          <p:nvPr>
            <p:ph idx="1"/>
          </p:nvPr>
        </p:nvSpPr>
        <p:spPr>
          <a:xfrm>
            <a:off x="628650" y="1324930"/>
            <a:ext cx="7886700" cy="1239537"/>
          </a:xfrm>
        </p:spPr>
        <p:txBody>
          <a:bodyPr>
            <a:normAutofit lnSpcReduction="10000"/>
          </a:bodyPr>
          <a:lstStyle/>
          <a:p>
            <a:r>
              <a:rPr lang="en-US" altLang="zh-TW" dirty="0"/>
              <a:t>Similar parts </a:t>
            </a:r>
            <a:r>
              <a:rPr lang="en-US" altLang="zh-TW" dirty="0" smtClean="0"/>
              <a:t>are aggregated </a:t>
            </a:r>
            <a:r>
              <a:rPr lang="en-US" altLang="zh-TW" dirty="0"/>
              <a:t>into a group, which was then regarded as a single node during the tree-growing </a:t>
            </a:r>
            <a:r>
              <a:rPr lang="en-US" altLang="zh-TW" dirty="0" smtClean="0"/>
              <a:t>process. (</a:t>
            </a:r>
            <a:r>
              <a:rPr lang="el-GR" altLang="zh-TW" dirty="0" smtClean="0"/>
              <a:t>σ</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59</a:t>
            </a:fld>
            <a:endParaRPr lang="zh-TW" altLang="en-US" dirty="0"/>
          </a:p>
        </p:txBody>
      </p:sp>
      <p:sp>
        <p:nvSpPr>
          <p:cNvPr id="6" name="矩形 5"/>
          <p:cNvSpPr/>
          <p:nvPr/>
        </p:nvSpPr>
        <p:spPr>
          <a:xfrm>
            <a:off x="3332902" y="3586762"/>
            <a:ext cx="1222735" cy="715050"/>
          </a:xfrm>
          <a:prstGeom prst="rect">
            <a:avLst/>
          </a:prstGeom>
          <a:solidFill>
            <a:srgbClr val="FF33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矩形 6"/>
          <p:cNvSpPr/>
          <p:nvPr/>
        </p:nvSpPr>
        <p:spPr>
          <a:xfrm>
            <a:off x="2106592" y="3586762"/>
            <a:ext cx="1220947" cy="715050"/>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矩形 7"/>
          <p:cNvSpPr/>
          <p:nvPr/>
        </p:nvSpPr>
        <p:spPr>
          <a:xfrm>
            <a:off x="4555637" y="3586762"/>
            <a:ext cx="2440107" cy="715050"/>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矩形 8"/>
          <p:cNvSpPr/>
          <p:nvPr/>
        </p:nvSpPr>
        <p:spPr>
          <a:xfrm>
            <a:off x="4550274" y="4301812"/>
            <a:ext cx="2447258" cy="718625"/>
          </a:xfrm>
          <a:prstGeom prst="rect">
            <a:avLst/>
          </a:prstGeom>
          <a:solidFill>
            <a:srgbClr val="BC147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p:cNvSpPr/>
          <p:nvPr/>
        </p:nvSpPr>
        <p:spPr>
          <a:xfrm>
            <a:off x="2106592" y="4301812"/>
            <a:ext cx="2449045" cy="723561"/>
          </a:xfrm>
          <a:prstGeom prst="rect">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 name="矩形 10"/>
          <p:cNvSpPr/>
          <p:nvPr/>
        </p:nvSpPr>
        <p:spPr>
          <a:xfrm>
            <a:off x="2106592" y="5020437"/>
            <a:ext cx="4889152" cy="143861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C:\Users\Jenny\Dropbox\Figure\p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7005" y="358676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3" descr="C:\Users\Jenny\Dropbox\Figure\p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06592" y="358676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4" descr="C:\Users\Jenny\Dropbox\Figure\p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21535" y="358676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5" descr="C:\Users\Jenny\Dropbox\Figure\p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4270" y="358676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C:\Users\Jenny\Dropbox\Figure\p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902" y="358676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7" descr="C:\Users\Jenny\Dropbox\Figure\p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55637" y="4306748"/>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8" descr="C:\Users\Jenny\Dropbox\Figure\p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55637" y="358676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Jenny\Dropbox\Figure\p7.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78372" y="358676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10" descr="C:\Users\Jenny\Dropbox\Figure\p8.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89740" y="358676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 name="Picture 11" descr="C:\Users\Jenny\Dropbox\Figure\p9.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32902" y="4305387"/>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12" descr="C:\Users\Jenny\Dropbox\Figure\p1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67005" y="4306748"/>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13" descr="C:\Users\Jenny\Dropbox\Figure\p13.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78372" y="4306748"/>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14" descr="C:\Users\Jenny\Dropbox\Figure\p14.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53850" y="502401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Picture 15" descr="C:\Users\Jenny\Dropbox\Figure\p17.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06592" y="4305387"/>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16" descr="C:\Users\Jenny\Dropbox\Figure\p18.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21535" y="4305387"/>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17" descr="C:\Users\Jenny\Dropbox\Figure\p19.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389740" y="4305387"/>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Picture 18" descr="C:\Users\Jenny\Dropbox\Figure\p20.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108380" y="502537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19" descr="C:\Users\Jenny\Dropbox\Figure\p21.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19747" y="502537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 name="Picture 20" descr="C:\Users\Jenny\Dropbox\Figure\p22.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331115" y="502537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21" descr="C:\Users\Jenny\Dropbox\Figure\p23.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942482" y="502537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2" name="Picture 22" descr="C:\Users\Jenny\Dropbox\Figure\p24.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944270" y="4305387"/>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23" descr="C:\Users\Jenny\Dropbox\Figure\p25.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165217" y="5025372"/>
            <a:ext cx="607792" cy="715050"/>
          </a:xfrm>
          <a:prstGeom prst="rect">
            <a:avLst/>
          </a:prstGeom>
          <a:solidFill>
            <a:srgbClr val="00FF00"/>
          </a:solidFill>
          <a:ln>
            <a:solidFill>
              <a:schemeClr val="tx1"/>
            </a:solidFill>
          </a:ln>
          <a:extLst/>
        </p:spPr>
      </p:pic>
      <p:pic>
        <p:nvPicPr>
          <p:cNvPr id="34" name="Picture 24" descr="C:\Users\Jenny\Dropbox\Figure\p26.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76585" y="5025372"/>
            <a:ext cx="607792" cy="715050"/>
          </a:xfrm>
          <a:prstGeom prst="rect">
            <a:avLst/>
          </a:prstGeom>
          <a:solidFill>
            <a:srgbClr val="00FF00"/>
          </a:solidFill>
          <a:ln>
            <a:solidFill>
              <a:schemeClr val="tx1"/>
            </a:solidFill>
          </a:ln>
          <a:extLst/>
        </p:spPr>
      </p:pic>
      <p:pic>
        <p:nvPicPr>
          <p:cNvPr id="35" name="Picture 25" descr="C:\Users\Jenny\Dropbox\Figure\p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387952" y="5025372"/>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6" name="Picture 26" descr="C:\Users\Jenny\Dropbox\Figure\p28.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108380" y="5743997"/>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7" name="Picture 27" descr="C:\Users\Jenny\Dropbox\Figure\p29.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553850" y="5743997"/>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8" name="Picture 28" descr="C:\Users\Jenny\Dropbox\Figure\p30.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776585" y="5743997"/>
            <a:ext cx="607792" cy="715050"/>
          </a:xfrm>
          <a:prstGeom prst="rect">
            <a:avLst/>
          </a:prstGeom>
          <a:solidFill>
            <a:srgbClr val="00FF00"/>
          </a:solidFill>
          <a:ln>
            <a:solidFill>
              <a:schemeClr val="tx1"/>
            </a:solidFill>
          </a:ln>
          <a:extLst/>
        </p:spPr>
      </p:pic>
      <p:pic>
        <p:nvPicPr>
          <p:cNvPr id="39" name="Picture 29" descr="C:\Users\Jenny\Dropbox\Figure\p31.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942482" y="5743997"/>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 name="Picture 30" descr="C:\Users\Jenny\Dropbox\Figure\p32.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719747" y="5743997"/>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31" descr="C:\Users\Jenny\Dropbox\Figure\p33.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331115" y="5743997"/>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32" descr="C:\Users\Jenny\Dropbox\Figure\p34.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165217" y="5743997"/>
            <a:ext cx="607792" cy="715050"/>
          </a:xfrm>
          <a:prstGeom prst="rect">
            <a:avLst/>
          </a:prstGeom>
          <a:solidFill>
            <a:srgbClr val="00FF00"/>
          </a:solidFill>
          <a:ln>
            <a:solidFill>
              <a:schemeClr val="tx1"/>
            </a:solidFill>
          </a:ln>
          <a:extLst/>
        </p:spPr>
      </p:pic>
      <p:pic>
        <p:nvPicPr>
          <p:cNvPr id="43" name="Picture 33" descr="C:\Users\Jenny\Dropbox\Figure\p35.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387953" y="5743997"/>
            <a:ext cx="607792" cy="715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4" name="矩形 43"/>
          <p:cNvSpPr/>
          <p:nvPr/>
        </p:nvSpPr>
        <p:spPr>
          <a:xfrm>
            <a:off x="5366027" y="2781648"/>
            <a:ext cx="1629717" cy="6104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920570" y="2781649"/>
            <a:ext cx="2445457" cy="610484"/>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2106592" y="2781646"/>
            <a:ext cx="815739" cy="610486"/>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Picture 2" descr="C:\Users\Jenny\Dropbox\Figure\cp5.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182247" y="2781647"/>
            <a:ext cx="813978" cy="6104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9" name="Picture 4" descr="C:\Users\Jenny\Dropbox\Figure\cp1.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106592" y="2781647"/>
            <a:ext cx="813978" cy="6104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0" name="Picture 5" descr="C:\Users\Jenny\Dropbox\Figure\cp2.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2922331" y="2781649"/>
            <a:ext cx="813978" cy="6104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2" name="Picture 7" descr="C:\Users\Jenny\Dropbox\Figure\cp4.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4552049" y="2781647"/>
            <a:ext cx="813978" cy="6104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4" name="橢圓 53"/>
          <p:cNvSpPr/>
          <p:nvPr/>
        </p:nvSpPr>
        <p:spPr>
          <a:xfrm>
            <a:off x="3327539" y="1797554"/>
            <a:ext cx="843628" cy="843628"/>
          </a:xfrm>
          <a:prstGeom prst="ellipse">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5" name="圖片 54"/>
          <p:cNvPicPr>
            <a:picLocks noChangeAspect="1"/>
          </p:cNvPicPr>
          <p:nvPr/>
        </p:nvPicPr>
        <p:blipFill>
          <a:blip r:embed="rId39">
            <a:extLst>
              <a:ext uri="{BEBA8EAE-BF5A-486C-A8C5-ECC9F3942E4B}">
                <a14:imgProps xmlns:a14="http://schemas.microsoft.com/office/drawing/2010/main">
                  <a14:imgLayer r:embed="rId40">
                    <a14:imgEffect>
                      <a14:backgroundRemoval t="10000" b="96047" l="9948" r="89878"/>
                    </a14:imgEffect>
                  </a14:imgLayer>
                </a14:imgProps>
              </a:ext>
            </a:extLst>
          </a:blip>
          <a:stretch>
            <a:fillRect/>
          </a:stretch>
        </p:blipFill>
        <p:spPr>
          <a:xfrm>
            <a:off x="3745543" y="2782428"/>
            <a:ext cx="802502" cy="609703"/>
          </a:xfrm>
          <a:prstGeom prst="rect">
            <a:avLst/>
          </a:prstGeom>
          <a:ln>
            <a:solidFill>
              <a:schemeClr val="tx1"/>
            </a:solidFill>
          </a:ln>
        </p:spPr>
      </p:pic>
      <p:pic>
        <p:nvPicPr>
          <p:cNvPr id="56" name="圖片 55"/>
          <p:cNvPicPr>
            <a:picLocks noChangeAspect="1"/>
          </p:cNvPicPr>
          <p:nvPr/>
        </p:nvPicPr>
        <p:blipFill>
          <a:blip r:embed="rId41">
            <a:extLst>
              <a:ext uri="{BEBA8EAE-BF5A-486C-A8C5-ECC9F3942E4B}">
                <a14:imgProps xmlns:a14="http://schemas.microsoft.com/office/drawing/2010/main">
                  <a14:imgLayer r:embed="rId42">
                    <a14:imgEffect>
                      <a14:backgroundRemoval t="3942" b="95021" l="9798" r="89736"/>
                    </a14:imgEffect>
                  </a14:imgLayer>
                </a14:imgProps>
              </a:ext>
            </a:extLst>
          </a:blip>
          <a:stretch>
            <a:fillRect/>
          </a:stretch>
        </p:blipFill>
        <p:spPr>
          <a:xfrm>
            <a:off x="5372273" y="2784331"/>
            <a:ext cx="805490" cy="607800"/>
          </a:xfrm>
          <a:prstGeom prst="rect">
            <a:avLst/>
          </a:prstGeom>
          <a:ln>
            <a:solidFill>
              <a:schemeClr val="tx1"/>
            </a:solidFill>
          </a:ln>
        </p:spPr>
      </p:pic>
    </p:spTree>
    <p:extLst>
      <p:ext uri="{BB962C8B-B14F-4D97-AF65-F5344CB8AC3E}">
        <p14:creationId xmlns:p14="http://schemas.microsoft.com/office/powerpoint/2010/main" val="81196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1926840" y="3104124"/>
            <a:ext cx="5290319" cy="3455194"/>
          </a:xfrm>
          <a:prstGeom prst="rect">
            <a:avLst/>
          </a:prstGeom>
        </p:spPr>
      </p:pic>
      <p:sp>
        <p:nvSpPr>
          <p:cNvPr id="3" name="內容版面配置區 2"/>
          <p:cNvSpPr>
            <a:spLocks noGrp="1"/>
          </p:cNvSpPr>
          <p:nvPr>
            <p:ph idx="1"/>
          </p:nvPr>
        </p:nvSpPr>
        <p:spPr>
          <a:xfrm>
            <a:off x="628650" y="883542"/>
            <a:ext cx="7886700" cy="2106156"/>
          </a:xfrm>
        </p:spPr>
        <p:txBody>
          <a:bodyPr>
            <a:normAutofit fontScale="92500" lnSpcReduction="10000"/>
          </a:bodyPr>
          <a:lstStyle/>
          <a:p>
            <a:r>
              <a:rPr lang="en-US" altLang="zh-TW" sz="3200" dirty="0" smtClean="0"/>
              <a:t>Which component will be operated?</a:t>
            </a:r>
          </a:p>
          <a:p>
            <a:r>
              <a:rPr lang="en-US" altLang="zh-TW" sz="3200" dirty="0" smtClean="0"/>
              <a:t>Which </a:t>
            </a:r>
            <a:r>
              <a:rPr lang="en-US" altLang="zh-TW" sz="3200" dirty="0"/>
              <a:t>component will </a:t>
            </a:r>
            <a:r>
              <a:rPr lang="en-US" altLang="zh-TW" sz="3200" dirty="0" smtClean="0"/>
              <a:t>be attached?</a:t>
            </a:r>
          </a:p>
          <a:p>
            <a:r>
              <a:rPr lang="en-US" altLang="zh-TW" sz="3200" dirty="0"/>
              <a:t>Which component will be </a:t>
            </a:r>
            <a:r>
              <a:rPr lang="en-US" altLang="zh-TW" sz="3200" dirty="0" smtClean="0"/>
              <a:t>mixed?</a:t>
            </a:r>
          </a:p>
          <a:p>
            <a:r>
              <a:rPr lang="en-US" altLang="zh-TW" sz="3200" dirty="0" smtClean="0"/>
              <a:t>How to mix? Morphing</a:t>
            </a:r>
            <a:endParaRPr lang="en-US" altLang="zh-TW" sz="3200" dirty="0"/>
          </a:p>
          <a:p>
            <a:endParaRPr lang="zh-TW" altLang="en-US" sz="3200"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6</a:t>
            </a:fld>
            <a:endParaRPr lang="zh-TW" altLang="en-US" dirty="0"/>
          </a:p>
        </p:txBody>
      </p:sp>
      <p:sp>
        <p:nvSpPr>
          <p:cNvPr id="7" name="標題 1"/>
          <p:cNvSpPr>
            <a:spLocks noGrp="1"/>
          </p:cNvSpPr>
          <p:nvPr>
            <p:ph type="title"/>
          </p:nvPr>
        </p:nvSpPr>
        <p:spPr>
          <a:xfrm>
            <a:off x="167640" y="63247"/>
            <a:ext cx="8808720" cy="745140"/>
          </a:xfrm>
        </p:spPr>
        <p:txBody>
          <a:bodyPr/>
          <a:lstStyle/>
          <a:p>
            <a:r>
              <a:rPr lang="en-US" altLang="zh-TW" dirty="0"/>
              <a:t>Issues to </a:t>
            </a:r>
            <a:r>
              <a:rPr lang="en-US" altLang="zh-TW" dirty="0" smtClean="0"/>
              <a:t>Be Solved</a:t>
            </a:r>
            <a:endParaRPr lang="zh-TW" altLang="en-US" dirty="0"/>
          </a:p>
        </p:txBody>
      </p:sp>
      <p:sp>
        <p:nvSpPr>
          <p:cNvPr id="2" name="橢圓 1"/>
          <p:cNvSpPr/>
          <p:nvPr/>
        </p:nvSpPr>
        <p:spPr>
          <a:xfrm>
            <a:off x="6170330" y="4810057"/>
            <a:ext cx="721360" cy="721360"/>
          </a:xfrm>
          <a:prstGeom prst="ellipse">
            <a:avLst/>
          </a:prstGeom>
          <a:noFill/>
          <a:ln w="28575">
            <a:solidFill>
              <a:srgbClr val="FF00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2657510" y="3263197"/>
            <a:ext cx="1209040" cy="1209040"/>
          </a:xfrm>
          <a:prstGeom prst="ellipse">
            <a:avLst/>
          </a:prstGeom>
          <a:noFill/>
          <a:ln w="28575">
            <a:solidFill>
              <a:srgbClr val="FF00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490284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0046" y="136526"/>
            <a:ext cx="8363908" cy="1325563"/>
          </a:xfrm>
        </p:spPr>
        <p:txBody>
          <a:bodyPr>
            <a:normAutofit fontScale="90000"/>
          </a:bodyPr>
          <a:lstStyle/>
          <a:p>
            <a:r>
              <a:rPr lang="en-US" altLang="zh-TW" dirty="0" smtClean="0"/>
              <a:t>Our approach </a:t>
            </a:r>
            <a:r>
              <a:rPr lang="en-US" altLang="zh-TW" dirty="0"/>
              <a:t>vs. </a:t>
            </a:r>
            <a:r>
              <a:rPr lang="en-US" altLang="zh-TW" dirty="0" smtClean="0"/>
              <a:t/>
            </a:r>
            <a:br>
              <a:rPr lang="en-US" altLang="zh-TW" dirty="0" smtClean="0"/>
            </a:br>
            <a:r>
              <a:rPr lang="en-US" altLang="zh-TW" dirty="0" smtClean="0"/>
              <a:t>Spherical </a:t>
            </a:r>
            <a:r>
              <a:rPr lang="en-US" altLang="zh-TW" dirty="0"/>
              <a:t>parameterization only </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60</a:t>
            </a:fld>
            <a:endParaRPr lang="zh-TW" altLang="en-US" dirty="0"/>
          </a:p>
        </p:txBody>
      </p:sp>
      <p:grpSp>
        <p:nvGrpSpPr>
          <p:cNvPr id="5" name="组合 24"/>
          <p:cNvGrpSpPr/>
          <p:nvPr/>
        </p:nvGrpSpPr>
        <p:grpSpPr>
          <a:xfrm>
            <a:off x="194420" y="1472759"/>
            <a:ext cx="9229480" cy="4596830"/>
            <a:chOff x="-5805391" y="-27561"/>
            <a:chExt cx="20185015" cy="10053340"/>
          </a:xfrm>
        </p:grpSpPr>
        <p:pic>
          <p:nvPicPr>
            <p:cNvPr id="6" name="Picture 3" descr="C:\Users\Jenny\Dropbox\IEEEtran\pics\CubeO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889" y="-27561"/>
              <a:ext cx="4191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Jenny\Dropbox\IEEEtran\pics\CubeO02.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94364"/>
                      </a14:imgEffect>
                    </a14:imgLayer>
                  </a14:imgProps>
                </a:ext>
                <a:ext uri="{28A0092B-C50C-407E-A947-70E740481C1C}">
                  <a14:useLocalDpi xmlns:a14="http://schemas.microsoft.com/office/drawing/2010/main" val="0"/>
                </a:ext>
              </a:extLst>
            </a:blip>
            <a:srcRect/>
            <a:stretch>
              <a:fillRect/>
            </a:stretch>
          </p:blipFill>
          <p:spPr bwMode="auto">
            <a:xfrm>
              <a:off x="1835696" y="-27561"/>
              <a:ext cx="4191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Jenny\Dropbox\IEEEtran\pics\CubeO04.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100000" l="10000" r="98545"/>
                      </a14:imgEffect>
                    </a14:imgLayer>
                  </a14:imgProps>
                </a:ext>
                <a:ext uri="{28A0092B-C50C-407E-A947-70E740481C1C}">
                  <a14:useLocalDpi xmlns:a14="http://schemas.microsoft.com/office/drawing/2010/main" val="0"/>
                </a:ext>
              </a:extLst>
            </a:blip>
            <a:srcRect/>
            <a:stretch>
              <a:fillRect/>
            </a:stretch>
          </p:blipFill>
          <p:spPr bwMode="auto">
            <a:xfrm>
              <a:off x="5076056" y="-27384"/>
              <a:ext cx="4191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Jenny\Dropbox\IEEEtran\pics\CubeX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95264" y="4833664"/>
              <a:ext cx="4191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Jenny\Dropbox\IEEEtran\pics\CubeX02.pn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67" b="100000" l="0" r="100000"/>
                      </a14:imgEffect>
                    </a14:imgLayer>
                  </a14:imgProps>
                </a:ext>
                <a:ext uri="{28A0092B-C50C-407E-A947-70E740481C1C}">
                  <a14:useLocalDpi xmlns:a14="http://schemas.microsoft.com/office/drawing/2010/main" val="0"/>
                </a:ext>
              </a:extLst>
            </a:blip>
            <a:srcRect/>
            <a:stretch>
              <a:fillRect/>
            </a:stretch>
          </p:blipFill>
          <p:spPr bwMode="auto">
            <a:xfrm>
              <a:off x="1835696" y="4833664"/>
              <a:ext cx="4191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Jenny\Dropbox\IEEEtran\pics\CubeX04.png"/>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9000" l="10000" r="90000"/>
                      </a14:imgEffect>
                    </a14:imgLayer>
                  </a14:imgProps>
                </a:ext>
                <a:ext uri="{28A0092B-C50C-407E-A947-70E740481C1C}">
                  <a14:useLocalDpi xmlns:a14="http://schemas.microsoft.com/office/drawing/2010/main" val="0"/>
                </a:ext>
              </a:extLst>
            </a:blip>
            <a:srcRect/>
            <a:stretch>
              <a:fillRect/>
            </a:stretch>
          </p:blipFill>
          <p:spPr bwMode="auto">
            <a:xfrm>
              <a:off x="5077192" y="4833664"/>
              <a:ext cx="4191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enny\Dropbox\IEEEtran\pics\CubeO10.png"/>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10000" b="100000" l="10000" r="90000"/>
                      </a14:imgEffect>
                    </a14:imgLayer>
                  </a14:imgProps>
                </a:ext>
                <a:ext uri="{28A0092B-C50C-407E-A947-70E740481C1C}">
                  <a14:useLocalDpi xmlns:a14="http://schemas.microsoft.com/office/drawing/2010/main" val="0"/>
                </a:ext>
              </a:extLst>
            </a:blip>
            <a:srcRect/>
            <a:stretch>
              <a:fillRect/>
            </a:stretch>
          </p:blipFill>
          <p:spPr bwMode="auto">
            <a:xfrm>
              <a:off x="10188624" y="4833664"/>
              <a:ext cx="4191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Jenny\Dropbox\IEEEtran\pics\CubeO10.png"/>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10000" b="99500" l="10000" r="90000"/>
                      </a14:imgEffect>
                    </a14:imgLayer>
                  </a14:imgProps>
                </a:ext>
                <a:ext uri="{28A0092B-C50C-407E-A947-70E740481C1C}">
                  <a14:useLocalDpi xmlns:a14="http://schemas.microsoft.com/office/drawing/2010/main" val="0"/>
                </a:ext>
              </a:extLst>
            </a:blip>
            <a:srcRect/>
            <a:stretch>
              <a:fillRect/>
            </a:stretch>
          </p:blipFill>
          <p:spPr bwMode="auto">
            <a:xfrm>
              <a:off x="10188624" y="-27384"/>
              <a:ext cx="4191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Jenny\Dropbox\Figure\mCub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98372" y="5288023"/>
              <a:ext cx="3685900" cy="34825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74955" y="927747"/>
              <a:ext cx="2834829" cy="377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5780503" y="927747"/>
              <a:ext cx="3850162" cy="3850163"/>
            </a:xfrm>
            <a:prstGeom prst="roundRect">
              <a:avLst>
                <a:gd name="adj" fmla="val 541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圆角矩形 16"/>
            <p:cNvSpPr/>
            <p:nvPr/>
          </p:nvSpPr>
          <p:spPr>
            <a:xfrm>
              <a:off x="-5780503" y="5104210"/>
              <a:ext cx="3850162" cy="3850163"/>
            </a:xfrm>
            <a:prstGeom prst="roundRect">
              <a:avLst>
                <a:gd name="adj" fmla="val 541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文字方塊 140"/>
            <p:cNvSpPr txBox="1"/>
            <p:nvPr/>
          </p:nvSpPr>
          <p:spPr>
            <a:xfrm>
              <a:off x="-5722031" y="3907241"/>
              <a:ext cx="1842952" cy="1009669"/>
            </a:xfrm>
            <a:prstGeom prst="rect">
              <a:avLst/>
            </a:prstGeom>
            <a:noFill/>
          </p:spPr>
          <p:txBody>
            <a:bodyPr wrap="square" rtlCol="0">
              <a:spAutoFit/>
            </a:bodyPr>
            <a:lstStyle/>
            <a:p>
              <a:r>
                <a:rPr lang="en-US" altLang="zh-TW" sz="2400" b="1" dirty="0" smtClean="0">
                  <a:latin typeface="Garamond" panose="02020404030301010803" pitchFamily="18" charset="0"/>
                </a:rPr>
                <a:t>Style</a:t>
              </a:r>
              <a:endParaRPr lang="en-US" altLang="zh-TW" sz="2000" b="1" dirty="0" smtClean="0">
                <a:latin typeface="Garamond" panose="02020404030301010803" pitchFamily="18" charset="0"/>
              </a:endParaRPr>
            </a:p>
          </p:txBody>
        </p:sp>
        <p:sp>
          <p:nvSpPr>
            <p:cNvPr id="19" name="文字方塊 140"/>
            <p:cNvSpPr txBox="1"/>
            <p:nvPr/>
          </p:nvSpPr>
          <p:spPr>
            <a:xfrm>
              <a:off x="-5805391" y="8123377"/>
              <a:ext cx="1842952" cy="1009669"/>
            </a:xfrm>
            <a:prstGeom prst="rect">
              <a:avLst/>
            </a:prstGeom>
            <a:noFill/>
          </p:spPr>
          <p:txBody>
            <a:bodyPr wrap="square" rtlCol="0">
              <a:spAutoFit/>
            </a:bodyPr>
            <a:lstStyle/>
            <a:p>
              <a:r>
                <a:rPr lang="en-US" altLang="zh-TW" sz="2400" b="1" dirty="0" smtClean="0">
                  <a:latin typeface="Garamond" panose="02020404030301010803" pitchFamily="18" charset="0"/>
                </a:rPr>
                <a:t>Base</a:t>
              </a:r>
              <a:endParaRPr lang="en-US" altLang="zh-TW" sz="2000" b="1" dirty="0" smtClean="0">
                <a:latin typeface="Garamond" panose="02020404030301010803" pitchFamily="18" charset="0"/>
              </a:endParaRPr>
            </a:p>
          </p:txBody>
        </p:sp>
        <p:sp>
          <p:nvSpPr>
            <p:cNvPr id="20" name="文字方塊 140"/>
            <p:cNvSpPr txBox="1"/>
            <p:nvPr/>
          </p:nvSpPr>
          <p:spPr>
            <a:xfrm>
              <a:off x="2066395" y="4293097"/>
              <a:ext cx="8122228" cy="875047"/>
            </a:xfrm>
            <a:prstGeom prst="rect">
              <a:avLst/>
            </a:prstGeom>
            <a:noFill/>
          </p:spPr>
          <p:txBody>
            <a:bodyPr wrap="square" rtlCol="0">
              <a:spAutoFit/>
            </a:bodyPr>
            <a:lstStyle/>
            <a:p>
              <a:r>
                <a:rPr lang="en-US" altLang="zh-TW" sz="2000" b="1" dirty="0" smtClean="0">
                  <a:latin typeface="Palatino Linotype" pitchFamily="18" charset="0"/>
                </a:rPr>
                <a:t>(b) With our approach</a:t>
              </a:r>
              <a:endParaRPr lang="en-US" altLang="zh-TW" b="1" dirty="0" smtClean="0">
                <a:latin typeface="Palatino Linotype" pitchFamily="18" charset="0"/>
              </a:endParaRPr>
            </a:p>
          </p:txBody>
        </p:sp>
        <p:sp>
          <p:nvSpPr>
            <p:cNvPr id="21" name="文字方塊 140"/>
            <p:cNvSpPr txBox="1"/>
            <p:nvPr/>
          </p:nvSpPr>
          <p:spPr>
            <a:xfrm>
              <a:off x="266571" y="9150732"/>
              <a:ext cx="10748054" cy="875047"/>
            </a:xfrm>
            <a:prstGeom prst="rect">
              <a:avLst/>
            </a:prstGeom>
            <a:noFill/>
          </p:spPr>
          <p:txBody>
            <a:bodyPr wrap="square" rtlCol="0">
              <a:spAutoFit/>
            </a:bodyPr>
            <a:lstStyle/>
            <a:p>
              <a:r>
                <a:rPr lang="en-US" altLang="zh-TW" sz="2000" b="1" dirty="0" smtClean="0">
                  <a:latin typeface="Palatino Linotype" pitchFamily="18" charset="0"/>
                </a:rPr>
                <a:t>(c) With spherical parameterization only</a:t>
              </a:r>
              <a:endParaRPr lang="en-US" altLang="zh-TW" b="1" dirty="0" smtClean="0">
                <a:latin typeface="Palatino Linotype" pitchFamily="18" charset="0"/>
              </a:endParaRPr>
            </a:p>
          </p:txBody>
        </p:sp>
        <p:sp>
          <p:nvSpPr>
            <p:cNvPr id="22" name="文字方塊 140"/>
            <p:cNvSpPr txBox="1"/>
            <p:nvPr/>
          </p:nvSpPr>
          <p:spPr>
            <a:xfrm>
              <a:off x="-5636488" y="9150732"/>
              <a:ext cx="3655028" cy="875047"/>
            </a:xfrm>
            <a:prstGeom prst="rect">
              <a:avLst/>
            </a:prstGeom>
            <a:noFill/>
          </p:spPr>
          <p:txBody>
            <a:bodyPr wrap="square" rtlCol="0">
              <a:spAutoFit/>
            </a:bodyPr>
            <a:lstStyle/>
            <a:p>
              <a:pPr algn="ctr"/>
              <a:r>
                <a:rPr lang="en-US" altLang="zh-TW" sz="2000" b="1" dirty="0" smtClean="0">
                  <a:latin typeface="Palatino Linotype" pitchFamily="18" charset="0"/>
                </a:rPr>
                <a:t>(a) Inputs</a:t>
              </a:r>
              <a:endParaRPr lang="en-US" altLang="zh-TW" b="1" dirty="0" smtClean="0">
                <a:latin typeface="Palatino Linotype" pitchFamily="18" charset="0"/>
              </a:endParaRPr>
            </a:p>
          </p:txBody>
        </p:sp>
        <p:pic>
          <p:nvPicPr>
            <p:cNvPr id="23" name="Picture 6" descr="C:\Users\Jenny\Dropbox\IEEEtran\pics\CubeO06.png"/>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5667" l="10000" r="90000"/>
                      </a14:imgEffect>
                    </a14:imgLayer>
                  </a14:imgProps>
                </a:ext>
                <a:ext uri="{28A0092B-C50C-407E-A947-70E740481C1C}">
                  <a14:useLocalDpi xmlns:a14="http://schemas.microsoft.com/office/drawing/2010/main" val="0"/>
                </a:ext>
              </a:extLst>
            </a:blip>
            <a:srcRect/>
            <a:stretch>
              <a:fillRect/>
            </a:stretch>
          </p:blipFill>
          <p:spPr bwMode="auto">
            <a:xfrm>
              <a:off x="7740352" y="-27384"/>
              <a:ext cx="4191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C:\Users\Jenny\Dropbox\IEEEtran\pics\CubeX06.png"/>
            <p:cNvPicPr>
              <a:picLocks noChangeAspect="1" noChangeArrowheads="1"/>
            </p:cNvPicPr>
            <p:nvPr/>
          </p:nvPicPr>
          <p:blipFill>
            <a:blip r:embed="rId19" cstate="print">
              <a:extLst>
                <a:ext uri="{BEBA8EAE-BF5A-486C-A8C5-ECC9F3942E4B}">
                  <a14:imgProps xmlns:a14="http://schemas.microsoft.com/office/drawing/2010/main">
                    <a14:imgLayer r:embed="rId20">
                      <a14:imgEffect>
                        <a14:backgroundRemoval t="10000" b="92333" l="10000" r="90000"/>
                      </a14:imgEffect>
                    </a14:imgLayer>
                  </a14:imgProps>
                </a:ext>
                <a:ext uri="{28A0092B-C50C-407E-A947-70E740481C1C}">
                  <a14:useLocalDpi xmlns:a14="http://schemas.microsoft.com/office/drawing/2010/main" val="0"/>
                </a:ext>
              </a:extLst>
            </a:blip>
            <a:srcRect/>
            <a:stretch>
              <a:fillRect/>
            </a:stretch>
          </p:blipFill>
          <p:spPr bwMode="auto">
            <a:xfrm>
              <a:off x="7740352" y="4833664"/>
              <a:ext cx="4191000" cy="4572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099467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Rigid Matching</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61</a:t>
            </a:fld>
            <a:endParaRPr lang="zh-TW" altLang="en-US" dirty="0"/>
          </a:p>
        </p:txBody>
      </p:sp>
      <p:grpSp>
        <p:nvGrpSpPr>
          <p:cNvPr id="13" name="群組 12"/>
          <p:cNvGrpSpPr/>
          <p:nvPr/>
        </p:nvGrpSpPr>
        <p:grpSpPr>
          <a:xfrm>
            <a:off x="556730" y="1950413"/>
            <a:ext cx="7857832" cy="3749336"/>
            <a:chOff x="1898" y="3945936"/>
            <a:chExt cx="6179492" cy="2948522"/>
          </a:xfrm>
        </p:grpSpPr>
        <p:pic>
          <p:nvPicPr>
            <p:cNvPr id="1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8" y="3945936"/>
              <a:ext cx="3192816" cy="2948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5" descr="C:\Users\Jenny\Dropbox\Figure\surface203RigidAlig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9262" y="4024136"/>
              <a:ext cx="2792128" cy="2792122"/>
            </a:xfrm>
            <a:prstGeom prst="rect">
              <a:avLst/>
            </a:prstGeom>
            <a:noFill/>
            <a:extLst>
              <a:ext uri="{909E8E84-426E-40DD-AFC4-6F175D3DCCD1}">
                <a14:hiddenFill xmlns:a14="http://schemas.microsoft.com/office/drawing/2010/main">
                  <a:solidFill>
                    <a:srgbClr val="FFFFFF"/>
                  </a:solidFill>
                </a14:hiddenFill>
              </a:ext>
            </a:extLst>
          </p:spPr>
        </p:pic>
        <p:sp>
          <p:nvSpPr>
            <p:cNvPr id="12" name="圓形箭號 11"/>
            <p:cNvSpPr/>
            <p:nvPr/>
          </p:nvSpPr>
          <p:spPr>
            <a:xfrm>
              <a:off x="2744578" y="4024136"/>
              <a:ext cx="1018572" cy="902825"/>
            </a:xfrm>
            <a:prstGeom prst="circularArrow">
              <a:avLst>
                <a:gd name="adj1" fmla="val 12500"/>
                <a:gd name="adj2" fmla="val 1142315"/>
                <a:gd name="adj3" fmla="val 20457681"/>
                <a:gd name="adj4" fmla="val 10800000"/>
                <a:gd name="adj5" fmla="val 1719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chemeClr val="tx1"/>
                </a:solidFill>
              </a:endParaRPr>
            </a:p>
          </p:txBody>
        </p:sp>
      </p:grpSp>
    </p:spTree>
    <p:extLst>
      <p:ext uri="{BB962C8B-B14F-4D97-AF65-F5344CB8AC3E}">
        <p14:creationId xmlns:p14="http://schemas.microsoft.com/office/powerpoint/2010/main" val="32002100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4: Soft Matching</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62</a:t>
            </a:fld>
            <a:endParaRPr lang="zh-TW" altLang="en-US" dirty="0"/>
          </a:p>
        </p:txBody>
      </p:sp>
      <p:pic>
        <p:nvPicPr>
          <p:cNvPr id="5" name="Picture 14" descr="C:\Users\Jenny\Dropbox\Figure\surface204SoftAlig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6503" y="2688167"/>
            <a:ext cx="2799930" cy="27999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descr="C:\Users\Jenny\Dropbox\Figure\surface203RigidAlig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652536"/>
            <a:ext cx="2792128" cy="2792122"/>
          </a:xfrm>
          <a:prstGeom prst="rect">
            <a:avLst/>
          </a:prstGeom>
          <a:noFill/>
          <a:extLst>
            <a:ext uri="{909E8E84-426E-40DD-AFC4-6F175D3DCCD1}">
              <a14:hiddenFill xmlns:a14="http://schemas.microsoft.com/office/drawing/2010/main">
                <a:solidFill>
                  <a:srgbClr val="FFFFFF"/>
                </a:solidFill>
              </a14:hiddenFill>
            </a:ext>
          </a:extLst>
        </p:spPr>
      </p:pic>
      <p:sp>
        <p:nvSpPr>
          <p:cNvPr id="7" name="圓形箭號 6"/>
          <p:cNvSpPr/>
          <p:nvPr/>
        </p:nvSpPr>
        <p:spPr>
          <a:xfrm>
            <a:off x="2359090" y="2629917"/>
            <a:ext cx="1018572" cy="902825"/>
          </a:xfrm>
          <a:prstGeom prst="circularArrow">
            <a:avLst>
              <a:gd name="adj1" fmla="val 12500"/>
              <a:gd name="adj2" fmla="val 1142315"/>
              <a:gd name="adj3" fmla="val 20457681"/>
              <a:gd name="adj4" fmla="val 10800000"/>
              <a:gd name="adj5" fmla="val 1719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chemeClr val="tx1"/>
              </a:solidFill>
            </a:endParaRPr>
          </a:p>
        </p:txBody>
      </p:sp>
      <p:pic>
        <p:nvPicPr>
          <p:cNvPr id="8" name="Picture 4" descr="C:\Users\Jenny\Dropbox\Figure\CylinderCow.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703" t="17427" r="20005" b="18081"/>
          <a:stretch/>
        </p:blipFill>
        <p:spPr bwMode="auto">
          <a:xfrm>
            <a:off x="5537946" y="2383461"/>
            <a:ext cx="3544836" cy="3162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9185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455398" y="126450"/>
            <a:ext cx="2222031" cy="2614154"/>
          </a:xfrm>
          <a:prstGeom prst="rect">
            <a:avLst/>
          </a:prstGeom>
        </p:spPr>
      </p:pic>
      <p:pic>
        <p:nvPicPr>
          <p:cNvPr id="10" name="圖片 9"/>
          <p:cNvPicPr>
            <a:picLocks noChangeAspect="1"/>
          </p:cNvPicPr>
          <p:nvPr/>
        </p:nvPicPr>
        <p:blipFill>
          <a:blip r:embed="rId4"/>
          <a:stretch>
            <a:fillRect/>
          </a:stretch>
        </p:blipFill>
        <p:spPr>
          <a:xfrm>
            <a:off x="513069" y="3698183"/>
            <a:ext cx="2268557" cy="2668892"/>
          </a:xfrm>
          <a:prstGeom prst="rect">
            <a:avLst/>
          </a:prstGeom>
        </p:spPr>
      </p:pic>
      <p:sp>
        <p:nvSpPr>
          <p:cNvPr id="2" name="標題 1"/>
          <p:cNvSpPr>
            <a:spLocks noGrp="1"/>
          </p:cNvSpPr>
          <p:nvPr>
            <p:ph type="title"/>
          </p:nvPr>
        </p:nvSpPr>
        <p:spPr>
          <a:xfrm>
            <a:off x="2610034" y="517526"/>
            <a:ext cx="6899726" cy="1325563"/>
          </a:xfrm>
        </p:spPr>
        <p:txBody>
          <a:bodyPr>
            <a:normAutofit/>
          </a:bodyPr>
          <a:lstStyle/>
          <a:p>
            <a:r>
              <a:rPr lang="en-US" altLang="zh-TW" dirty="0" smtClean="0"/>
              <a:t>Concept of Finding</a:t>
            </a:r>
            <a:br>
              <a:rPr lang="en-US" altLang="zh-TW" dirty="0" smtClean="0"/>
            </a:br>
            <a:r>
              <a:rPr lang="en-US" altLang="zh-TW" dirty="0" smtClean="0"/>
              <a:t>Feature Correspondence</a:t>
            </a:r>
            <a:endParaRPr lang="zh-TW" altLang="en-US" dirty="0"/>
          </a:p>
        </p:txBody>
      </p:sp>
      <p:sp>
        <p:nvSpPr>
          <p:cNvPr id="3" name="內容版面配置區 2"/>
          <p:cNvSpPr>
            <a:spLocks noGrp="1"/>
          </p:cNvSpPr>
          <p:nvPr>
            <p:ph idx="1"/>
          </p:nvPr>
        </p:nvSpPr>
        <p:spPr>
          <a:xfrm>
            <a:off x="3283664" y="2586446"/>
            <a:ext cx="5533076" cy="3004457"/>
          </a:xfrm>
        </p:spPr>
        <p:txBody>
          <a:bodyPr>
            <a:normAutofit/>
          </a:bodyPr>
          <a:lstStyle/>
          <a:p>
            <a:r>
              <a:rPr lang="en-US" altLang="zh-TW" b="1" dirty="0" smtClean="0"/>
              <a:t>Goal: </a:t>
            </a:r>
            <a:r>
              <a:rPr lang="en-US" altLang="zh-TW" dirty="0" smtClean="0"/>
              <a:t>The base model can</a:t>
            </a:r>
            <a:r>
              <a:rPr lang="zh-TW" altLang="en-US" dirty="0" smtClean="0"/>
              <a:t> </a:t>
            </a:r>
            <a:r>
              <a:rPr lang="en-US" altLang="zh-TW" dirty="0" smtClean="0"/>
              <a:t>convey the idea of style model </a:t>
            </a:r>
          </a:p>
          <a:p>
            <a:r>
              <a:rPr lang="en-US" altLang="zh-TW" dirty="0" smtClean="0"/>
              <a:t>Maintain</a:t>
            </a:r>
            <a:r>
              <a:rPr lang="zh-TW" altLang="en-US" dirty="0" smtClean="0"/>
              <a:t> </a:t>
            </a:r>
            <a:r>
              <a:rPr lang="en-US" altLang="zh-TW" dirty="0"/>
              <a:t>the form of texture patterns and the relative positions</a:t>
            </a:r>
            <a:r>
              <a:rPr lang="zh-TW" altLang="en-US" dirty="0"/>
              <a:t> </a:t>
            </a:r>
            <a:r>
              <a:rPr lang="en-US" altLang="zh-TW" dirty="0"/>
              <a:t>among the texture patterns on style </a:t>
            </a:r>
            <a:r>
              <a:rPr lang="en-US" altLang="zh-TW" dirty="0" smtClean="0"/>
              <a:t>parts</a:t>
            </a:r>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63</a:t>
            </a:fld>
            <a:endParaRPr lang="zh-TW" altLang="en-US" dirty="0"/>
          </a:p>
        </p:txBody>
      </p:sp>
      <p:sp>
        <p:nvSpPr>
          <p:cNvPr id="6" name="矩形 5"/>
          <p:cNvSpPr/>
          <p:nvPr/>
        </p:nvSpPr>
        <p:spPr>
          <a:xfrm>
            <a:off x="405667" y="2569950"/>
            <a:ext cx="2677913" cy="1200329"/>
          </a:xfrm>
          <a:prstGeom prst="rect">
            <a:avLst/>
          </a:prstGeom>
        </p:spPr>
        <p:txBody>
          <a:bodyPr wrap="none">
            <a:spAutoFit/>
          </a:bodyPr>
          <a:lstStyle/>
          <a:p>
            <a:r>
              <a:rPr lang="en-US" altLang="zh-TW" sz="2400" b="1" i="1" dirty="0">
                <a:solidFill>
                  <a:srgbClr val="BC1470"/>
                </a:solidFill>
              </a:rPr>
              <a:t>T</a:t>
            </a:r>
            <a:r>
              <a:rPr lang="zh-TW" altLang="en-US" sz="2400" b="1" i="1" dirty="0">
                <a:solidFill>
                  <a:srgbClr val="BC1470"/>
                </a:solidFill>
              </a:rPr>
              <a:t>exture edge </a:t>
            </a:r>
            <a:r>
              <a:rPr lang="zh-TW" altLang="en-US" sz="2400" b="1" i="1" dirty="0" smtClean="0">
                <a:solidFill>
                  <a:srgbClr val="BC1470"/>
                </a:solidFill>
              </a:rPr>
              <a:t>points</a:t>
            </a:r>
            <a:endParaRPr lang="en-US" altLang="zh-TW" sz="2400" b="1" i="1" dirty="0" smtClean="0">
              <a:solidFill>
                <a:srgbClr val="BC1470"/>
              </a:solidFill>
            </a:endParaRPr>
          </a:p>
          <a:p>
            <a:r>
              <a:rPr lang="en-US" altLang="zh-TW" sz="2400" b="1" i="1" dirty="0">
                <a:solidFill>
                  <a:srgbClr val="BC1470"/>
                </a:solidFill>
              </a:rPr>
              <a:t>C</a:t>
            </a:r>
            <a:r>
              <a:rPr lang="zh-TW" altLang="en-US" sz="2400" b="1" i="1" dirty="0" smtClean="0">
                <a:solidFill>
                  <a:srgbClr val="BC1470"/>
                </a:solidFill>
              </a:rPr>
              <a:t>urvature points</a:t>
            </a:r>
            <a:endParaRPr lang="en-US" altLang="zh-TW" sz="2400" b="1" i="1" dirty="0" smtClean="0">
              <a:solidFill>
                <a:srgbClr val="BC1470"/>
              </a:solidFill>
            </a:endParaRPr>
          </a:p>
          <a:p>
            <a:r>
              <a:rPr lang="en-US" altLang="zh-TW" sz="2400" b="1" i="1" dirty="0">
                <a:solidFill>
                  <a:srgbClr val="BC1470"/>
                </a:solidFill>
              </a:rPr>
              <a:t>R</a:t>
            </a:r>
            <a:r>
              <a:rPr lang="zh-TW" altLang="en-US" sz="2400" b="1" i="1" dirty="0" smtClean="0">
                <a:solidFill>
                  <a:srgbClr val="BC1470"/>
                </a:solidFill>
              </a:rPr>
              <a:t>idge points</a:t>
            </a:r>
            <a:endParaRPr lang="zh-TW" altLang="en-US" sz="2400" dirty="0">
              <a:solidFill>
                <a:srgbClr val="BC1470"/>
              </a:solidFill>
            </a:endParaRPr>
          </a:p>
        </p:txBody>
      </p:sp>
      <p:sp>
        <p:nvSpPr>
          <p:cNvPr id="8" name="矩形 7"/>
          <p:cNvSpPr/>
          <p:nvPr/>
        </p:nvSpPr>
        <p:spPr>
          <a:xfrm>
            <a:off x="1040337" y="6259811"/>
            <a:ext cx="1284454" cy="461665"/>
          </a:xfrm>
          <a:prstGeom prst="rect">
            <a:avLst/>
          </a:prstGeom>
          <a:solidFill>
            <a:schemeClr val="bg1"/>
          </a:solidFill>
        </p:spPr>
        <p:txBody>
          <a:bodyPr wrap="none">
            <a:spAutoFit/>
          </a:bodyPr>
          <a:lstStyle/>
          <a:p>
            <a:r>
              <a:rPr lang="en-US" altLang="zh-TW" sz="2400" b="1" i="1" dirty="0" smtClean="0">
                <a:solidFill>
                  <a:srgbClr val="BC1470"/>
                </a:solidFill>
              </a:rPr>
              <a:t>F</a:t>
            </a:r>
            <a:r>
              <a:rPr lang="zh-TW" altLang="en-US" sz="2400" b="1" i="1" dirty="0" smtClean="0">
                <a:solidFill>
                  <a:srgbClr val="BC1470"/>
                </a:solidFill>
              </a:rPr>
              <a:t>eatures</a:t>
            </a:r>
            <a:endParaRPr lang="zh-TW" altLang="en-US" sz="2400" dirty="0">
              <a:solidFill>
                <a:srgbClr val="BC1470"/>
              </a:solidFill>
            </a:endParaRPr>
          </a:p>
        </p:txBody>
      </p:sp>
    </p:spTree>
    <p:extLst>
      <p:ext uri="{BB962C8B-B14F-4D97-AF65-F5344CB8AC3E}">
        <p14:creationId xmlns:p14="http://schemas.microsoft.com/office/powerpoint/2010/main" val="4007555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System </a:t>
            </a:r>
            <a:r>
              <a:rPr lang="en-US" altLang="zh-TW" dirty="0" smtClean="0"/>
              <a:t>Flow</a:t>
            </a:r>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7</a:t>
            </a:fld>
            <a:endParaRPr lang="zh-TW" altLang="en-US" dirty="0"/>
          </a:p>
        </p:txBody>
      </p:sp>
      <p:sp>
        <p:nvSpPr>
          <p:cNvPr id="6" name="矩形 5"/>
          <p:cNvSpPr/>
          <p:nvPr/>
        </p:nvSpPr>
        <p:spPr>
          <a:xfrm>
            <a:off x="2481909" y="5707916"/>
            <a:ext cx="2950173" cy="830997"/>
          </a:xfrm>
          <a:prstGeom prst="rect">
            <a:avLst/>
          </a:prstGeom>
        </p:spPr>
        <p:txBody>
          <a:bodyPr wrap="square">
            <a:spAutoFit/>
          </a:bodyPr>
          <a:lstStyle/>
          <a:p>
            <a:r>
              <a:rPr lang="en-US" altLang="zh-TW" sz="2400" b="1" dirty="0" smtClean="0">
                <a:solidFill>
                  <a:srgbClr val="BC1470"/>
                </a:solidFill>
              </a:rPr>
              <a:t>Decide mixed and attached components</a:t>
            </a:r>
            <a:endParaRPr lang="zh-TW" altLang="en-US" sz="2400" b="1" dirty="0">
              <a:solidFill>
                <a:srgbClr val="BC1470"/>
              </a:solidFill>
            </a:endParaRPr>
          </a:p>
        </p:txBody>
      </p:sp>
      <p:pic>
        <p:nvPicPr>
          <p:cNvPr id="7" name="Picture 2" descr="C:\Users\Jenny\Dropbox\Figure\SpotCupResult01-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843"/>
          <a:stretch/>
        </p:blipFill>
        <p:spPr bwMode="auto">
          <a:xfrm>
            <a:off x="6908668" y="3193225"/>
            <a:ext cx="1427520" cy="16192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1" descr="C:\Users\Jenny\Dropbox\Figure\SpotCupResult05-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8184" y="2064798"/>
            <a:ext cx="1548730" cy="15487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3" descr="C:\Users\Jenny\Dropbox\Figure\SpotCupResult0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633"/>
          <a:stretch/>
        </p:blipFill>
        <p:spPr bwMode="auto">
          <a:xfrm>
            <a:off x="7102538" y="1225495"/>
            <a:ext cx="1491668" cy="13330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14" descr="C:\Users\Jenny\Dropbox\Figure\Cu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9472" y="2939044"/>
            <a:ext cx="1566854" cy="1566854"/>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5"/>
          <p:cNvSpPr/>
          <p:nvPr/>
        </p:nvSpPr>
        <p:spPr>
          <a:xfrm>
            <a:off x="409473" y="1180871"/>
            <a:ext cx="1568388" cy="3487639"/>
          </a:xfrm>
          <a:prstGeom prst="roundRect">
            <a:avLst>
              <a:gd name="adj" fmla="val 438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2" name="TextBox 6"/>
          <p:cNvSpPr txBox="1"/>
          <p:nvPr/>
        </p:nvSpPr>
        <p:spPr>
          <a:xfrm>
            <a:off x="1065064" y="4888611"/>
            <a:ext cx="2057965" cy="400110"/>
          </a:xfrm>
          <a:prstGeom prst="rect">
            <a:avLst/>
          </a:prstGeom>
          <a:noFill/>
        </p:spPr>
        <p:txBody>
          <a:bodyPr wrap="square" rtlCol="0">
            <a:spAutoFit/>
          </a:bodyPr>
          <a:lstStyle/>
          <a:p>
            <a:pPr algn="ctr"/>
            <a:r>
              <a:rPr lang="en-US" altLang="zh-CN" sz="2000" b="1" dirty="0" smtClean="0">
                <a:latin typeface="Palatino Linotype" pitchFamily="18" charset="0"/>
                <a:cs typeface="Times New Roman" pitchFamily="18" charset="0"/>
              </a:rPr>
              <a:t>Preprocessing</a:t>
            </a:r>
            <a:endParaRPr lang="zh-CN" altLang="en-US" sz="2000" b="1" dirty="0">
              <a:latin typeface="Palatino Linotype" pitchFamily="18" charset="0"/>
              <a:cs typeface="Times New Roman" pitchFamily="18" charset="0"/>
            </a:endParaRPr>
          </a:p>
        </p:txBody>
      </p:sp>
      <p:sp>
        <p:nvSpPr>
          <p:cNvPr id="13" name="TextBox 7"/>
          <p:cNvSpPr txBox="1"/>
          <p:nvPr/>
        </p:nvSpPr>
        <p:spPr>
          <a:xfrm>
            <a:off x="3154033" y="4881181"/>
            <a:ext cx="2421368" cy="400110"/>
          </a:xfrm>
          <a:prstGeom prst="rect">
            <a:avLst/>
          </a:prstGeom>
          <a:noFill/>
        </p:spPr>
        <p:txBody>
          <a:bodyPr wrap="none" rtlCol="0">
            <a:spAutoFit/>
          </a:bodyPr>
          <a:lstStyle/>
          <a:p>
            <a:pPr algn="ctr"/>
            <a:r>
              <a:rPr lang="en-US" altLang="zh-CN" sz="2000" b="1" dirty="0" smtClean="0">
                <a:latin typeface="Palatino Linotype" pitchFamily="18" charset="0"/>
                <a:cs typeface="Times New Roman" pitchFamily="18" charset="0"/>
              </a:rPr>
              <a:t>Topology blending</a:t>
            </a:r>
            <a:endParaRPr lang="zh-CN" altLang="en-US" sz="2000" b="1" dirty="0">
              <a:latin typeface="Palatino Linotype" pitchFamily="18" charset="0"/>
              <a:cs typeface="Times New Roman" pitchFamily="18" charset="0"/>
            </a:endParaRPr>
          </a:p>
        </p:txBody>
      </p:sp>
      <p:sp>
        <p:nvSpPr>
          <p:cNvPr id="14" name="圆角矩形 8"/>
          <p:cNvSpPr/>
          <p:nvPr/>
        </p:nvSpPr>
        <p:spPr>
          <a:xfrm>
            <a:off x="4012411" y="1180871"/>
            <a:ext cx="2676344" cy="3493990"/>
          </a:xfrm>
          <a:prstGeom prst="roundRect">
            <a:avLst>
              <a:gd name="adj" fmla="val 373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9"/>
          <p:cNvSpPr txBox="1"/>
          <p:nvPr/>
        </p:nvSpPr>
        <p:spPr>
          <a:xfrm>
            <a:off x="5746321" y="4888611"/>
            <a:ext cx="2201244" cy="400110"/>
          </a:xfrm>
          <a:prstGeom prst="rect">
            <a:avLst/>
          </a:prstGeom>
          <a:noFill/>
        </p:spPr>
        <p:txBody>
          <a:bodyPr wrap="none" rtlCol="0">
            <a:spAutoFit/>
          </a:bodyPr>
          <a:lstStyle/>
          <a:p>
            <a:pPr algn="ctr"/>
            <a:r>
              <a:rPr lang="en-US" altLang="zh-CN" sz="2000" b="1" dirty="0" smtClean="0">
                <a:latin typeface="Palatino Linotype" pitchFamily="18" charset="0"/>
                <a:cs typeface="Times New Roman" pitchFamily="18" charset="0"/>
              </a:rPr>
              <a:t>Surface </a:t>
            </a:r>
            <a:r>
              <a:rPr lang="en-US" altLang="zh-CN" sz="2000" b="1" dirty="0">
                <a:latin typeface="Palatino Linotype" pitchFamily="18" charset="0"/>
                <a:cs typeface="Times New Roman" pitchFamily="18" charset="0"/>
              </a:rPr>
              <a:t>blending</a:t>
            </a:r>
            <a:endParaRPr lang="zh-CN" altLang="en-US" sz="2000" b="1" dirty="0">
              <a:latin typeface="Palatino Linotype" pitchFamily="18" charset="0"/>
              <a:cs typeface="Times New Roman" pitchFamily="18" charset="0"/>
            </a:endParaRPr>
          </a:p>
        </p:txBody>
      </p:sp>
      <p:sp>
        <p:nvSpPr>
          <p:cNvPr id="16" name="圆角矩形 10"/>
          <p:cNvSpPr/>
          <p:nvPr/>
        </p:nvSpPr>
        <p:spPr>
          <a:xfrm>
            <a:off x="6833824" y="1180871"/>
            <a:ext cx="1852400" cy="3487639"/>
          </a:xfrm>
          <a:prstGeom prst="roundRect">
            <a:avLst>
              <a:gd name="adj" fmla="val 438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C1470"/>
              </a:solidFill>
            </a:endParaRPr>
          </a:p>
        </p:txBody>
      </p:sp>
      <p:cxnSp>
        <p:nvCxnSpPr>
          <p:cNvPr id="17" name="肘形连接符 11"/>
          <p:cNvCxnSpPr/>
          <p:nvPr/>
        </p:nvCxnSpPr>
        <p:spPr>
          <a:xfrm rot="16200000" flipH="1">
            <a:off x="2087697" y="3743397"/>
            <a:ext cx="12700" cy="1845678"/>
          </a:xfrm>
          <a:prstGeom prst="bentConnector3">
            <a:avLst>
              <a:gd name="adj1" fmla="val 18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2"/>
          <p:cNvCxnSpPr/>
          <p:nvPr/>
        </p:nvCxnSpPr>
        <p:spPr>
          <a:xfrm rot="16200000" flipH="1">
            <a:off x="4383156" y="3757960"/>
            <a:ext cx="12700" cy="1845678"/>
          </a:xfrm>
          <a:prstGeom prst="bentConnector3">
            <a:avLst>
              <a:gd name="adj1" fmla="val 18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13"/>
          <p:cNvCxnSpPr/>
          <p:nvPr/>
        </p:nvCxnSpPr>
        <p:spPr>
          <a:xfrm rot="16200000" flipH="1">
            <a:off x="6840593" y="3765391"/>
            <a:ext cx="12700" cy="1845678"/>
          </a:xfrm>
          <a:prstGeom prst="bentConnector3">
            <a:avLst>
              <a:gd name="adj1" fmla="val 18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42"/>
          <p:cNvSpPr txBox="1"/>
          <p:nvPr/>
        </p:nvSpPr>
        <p:spPr>
          <a:xfrm>
            <a:off x="455615" y="2815140"/>
            <a:ext cx="1587294" cy="400110"/>
          </a:xfrm>
          <a:prstGeom prst="rect">
            <a:avLst/>
          </a:prstGeom>
          <a:noFill/>
        </p:spPr>
        <p:txBody>
          <a:bodyPr wrap="none" rtlCol="0">
            <a:spAutoFit/>
          </a:bodyPr>
          <a:lstStyle/>
          <a:p>
            <a:r>
              <a:rPr lang="en-US" altLang="zh-CN" sz="2000" b="1" dirty="0" smtClean="0">
                <a:latin typeface="Palatino Linotype" pitchFamily="18" charset="0"/>
              </a:rPr>
              <a:t>Style model</a:t>
            </a:r>
            <a:endParaRPr lang="zh-CN" altLang="en-US" sz="2000" b="1" dirty="0">
              <a:latin typeface="Palatino Linotype" pitchFamily="18" charset="0"/>
            </a:endParaRPr>
          </a:p>
        </p:txBody>
      </p:sp>
      <p:sp>
        <p:nvSpPr>
          <p:cNvPr id="21" name="TextBox 183"/>
          <p:cNvSpPr txBox="1"/>
          <p:nvPr/>
        </p:nvSpPr>
        <p:spPr>
          <a:xfrm>
            <a:off x="474851" y="4174000"/>
            <a:ext cx="1529586" cy="400110"/>
          </a:xfrm>
          <a:prstGeom prst="rect">
            <a:avLst/>
          </a:prstGeom>
          <a:noFill/>
        </p:spPr>
        <p:txBody>
          <a:bodyPr wrap="none" rtlCol="0">
            <a:spAutoFit/>
          </a:bodyPr>
          <a:lstStyle/>
          <a:p>
            <a:r>
              <a:rPr lang="en-US" altLang="zh-TW" sz="2000" b="1" dirty="0" smtClean="0">
                <a:latin typeface="Palatino Linotype" pitchFamily="18" charset="0"/>
              </a:rPr>
              <a:t>Base model</a:t>
            </a:r>
            <a:endParaRPr lang="en-US" altLang="zh-CN" sz="2000" b="1" dirty="0" smtClean="0">
              <a:latin typeface="Palatino Linotype" pitchFamily="18" charset="0"/>
            </a:endParaRPr>
          </a:p>
        </p:txBody>
      </p:sp>
      <p:pic>
        <p:nvPicPr>
          <p:cNvPr id="22" name="Picture 2" descr="C:\Users\Jenny\Dropbox\IEEEtran\pics\origin.pn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foregroundMark x1="18088" y1="9250" x2="25588" y2="24250"/>
                        <a14:foregroundMark x1="46471" y1="7375" x2="43235" y2="34625"/>
                        <a14:foregroundMark x1="12206" y1="58375" x2="45882" y2="64250"/>
                      </a14:backgroundRemoval>
                    </a14:imgEffect>
                  </a14:imgLayer>
                </a14:imgProps>
              </a:ext>
              <a:ext uri="{28A0092B-C50C-407E-A947-70E740481C1C}">
                <a14:useLocalDpi xmlns:a14="http://schemas.microsoft.com/office/drawing/2010/main" val="0"/>
              </a:ext>
            </a:extLst>
          </a:blip>
          <a:srcRect/>
          <a:stretch>
            <a:fillRect/>
          </a:stretch>
        </p:blipFill>
        <p:spPr bwMode="auto">
          <a:xfrm>
            <a:off x="409472" y="1374313"/>
            <a:ext cx="1373870" cy="1616317"/>
          </a:xfrm>
          <a:prstGeom prst="rect">
            <a:avLst/>
          </a:prstGeom>
          <a:noFill/>
          <a:extLst>
            <a:ext uri="{909E8E84-426E-40DD-AFC4-6F175D3DCCD1}">
              <a14:hiddenFill xmlns:a14="http://schemas.microsoft.com/office/drawing/2010/main">
                <a:solidFill>
                  <a:srgbClr val="FFFFFF"/>
                </a:solidFill>
              </a14:hiddenFill>
            </a:ext>
          </a:extLst>
        </p:spPr>
      </p:pic>
      <p:sp>
        <p:nvSpPr>
          <p:cNvPr id="23" name="圆角矩形 21"/>
          <p:cNvSpPr/>
          <p:nvPr/>
        </p:nvSpPr>
        <p:spPr>
          <a:xfrm>
            <a:off x="2173007" y="1180872"/>
            <a:ext cx="1670103" cy="3493991"/>
          </a:xfrm>
          <a:prstGeom prst="roundRect">
            <a:avLst>
              <a:gd name="adj" fmla="val 2203"/>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24" name="Picture 10" descr="C:\Users\Jenny\Dropbox\Figure\spotTopology.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62215" y="1225495"/>
            <a:ext cx="1395085" cy="18722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C:\Users\Jenny\Dropbox\Figure\cupTopolog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1909" y="3169713"/>
            <a:ext cx="1217184" cy="14297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C:\Users\Jenny\Dropbox\Figure\topo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23457" y="2242340"/>
            <a:ext cx="2337557" cy="10986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1" descr="C:\Users\Jenny\Dropbox\Figure\topo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50729" y="1214529"/>
            <a:ext cx="1698673" cy="109545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C:\Users\Jenny\Dropbox\Figure\topo3.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64946" y="3097703"/>
            <a:ext cx="2054578" cy="1826292"/>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p:cNvSpPr txBox="1"/>
          <p:nvPr/>
        </p:nvSpPr>
        <p:spPr>
          <a:xfrm>
            <a:off x="6225122" y="1512209"/>
            <a:ext cx="415498" cy="369332"/>
          </a:xfrm>
          <a:prstGeom prst="rect">
            <a:avLst/>
          </a:prstGeom>
          <a:noFill/>
        </p:spPr>
        <p:txBody>
          <a:bodyPr wrap="none" rtlCol="0">
            <a:spAutoFit/>
          </a:bodyPr>
          <a:lstStyle/>
          <a:p>
            <a:r>
              <a:rPr lang="zh-TW" altLang="en-US" b="1" dirty="0" smtClean="0">
                <a:solidFill>
                  <a:srgbClr val="BC1470"/>
                </a:solidFill>
              </a:rPr>
              <a:t>①</a:t>
            </a:r>
            <a:endParaRPr lang="zh-TW" altLang="en-US" b="1" dirty="0">
              <a:solidFill>
                <a:srgbClr val="BC1470"/>
              </a:solidFill>
            </a:endParaRPr>
          </a:p>
        </p:txBody>
      </p:sp>
      <p:sp>
        <p:nvSpPr>
          <p:cNvPr id="34" name="矩形 33"/>
          <p:cNvSpPr/>
          <p:nvPr/>
        </p:nvSpPr>
        <p:spPr>
          <a:xfrm>
            <a:off x="6242120" y="2706717"/>
            <a:ext cx="415498" cy="369332"/>
          </a:xfrm>
          <a:prstGeom prst="rect">
            <a:avLst/>
          </a:prstGeom>
        </p:spPr>
        <p:txBody>
          <a:bodyPr wrap="none">
            <a:spAutoFit/>
          </a:bodyPr>
          <a:lstStyle/>
          <a:p>
            <a:r>
              <a:rPr lang="zh-TW" altLang="en-US" b="1" dirty="0">
                <a:solidFill>
                  <a:srgbClr val="BC1470"/>
                </a:solidFill>
              </a:rPr>
              <a:t>②</a:t>
            </a:r>
          </a:p>
        </p:txBody>
      </p:sp>
      <p:sp>
        <p:nvSpPr>
          <p:cNvPr id="35" name="矩形 34"/>
          <p:cNvSpPr/>
          <p:nvPr/>
        </p:nvSpPr>
        <p:spPr>
          <a:xfrm>
            <a:off x="6221827" y="3940755"/>
            <a:ext cx="415498" cy="369332"/>
          </a:xfrm>
          <a:prstGeom prst="rect">
            <a:avLst/>
          </a:prstGeom>
        </p:spPr>
        <p:txBody>
          <a:bodyPr wrap="none">
            <a:spAutoFit/>
          </a:bodyPr>
          <a:lstStyle/>
          <a:p>
            <a:r>
              <a:rPr lang="zh-TW" altLang="en-US" b="1" dirty="0">
                <a:solidFill>
                  <a:srgbClr val="BC1470"/>
                </a:solidFill>
              </a:rPr>
              <a:t>③</a:t>
            </a:r>
          </a:p>
        </p:txBody>
      </p:sp>
      <p:sp>
        <p:nvSpPr>
          <p:cNvPr id="36" name="文字方塊 35"/>
          <p:cNvSpPr txBox="1"/>
          <p:nvPr/>
        </p:nvSpPr>
        <p:spPr>
          <a:xfrm>
            <a:off x="8253728" y="1626747"/>
            <a:ext cx="415498" cy="369332"/>
          </a:xfrm>
          <a:prstGeom prst="rect">
            <a:avLst/>
          </a:prstGeom>
          <a:noFill/>
        </p:spPr>
        <p:txBody>
          <a:bodyPr wrap="none" rtlCol="0">
            <a:spAutoFit/>
          </a:bodyPr>
          <a:lstStyle/>
          <a:p>
            <a:r>
              <a:rPr lang="zh-TW" altLang="en-US" b="1" dirty="0" smtClean="0">
                <a:solidFill>
                  <a:srgbClr val="BC1470"/>
                </a:solidFill>
              </a:rPr>
              <a:t>①</a:t>
            </a:r>
            <a:endParaRPr lang="zh-TW" altLang="en-US" b="1" dirty="0">
              <a:solidFill>
                <a:srgbClr val="BC1470"/>
              </a:solidFill>
            </a:endParaRPr>
          </a:p>
        </p:txBody>
      </p:sp>
      <p:sp>
        <p:nvSpPr>
          <p:cNvPr id="37" name="矩形 36"/>
          <p:cNvSpPr/>
          <p:nvPr/>
        </p:nvSpPr>
        <p:spPr>
          <a:xfrm>
            <a:off x="8270726" y="2821255"/>
            <a:ext cx="415498" cy="369332"/>
          </a:xfrm>
          <a:prstGeom prst="rect">
            <a:avLst/>
          </a:prstGeom>
        </p:spPr>
        <p:txBody>
          <a:bodyPr wrap="none">
            <a:spAutoFit/>
          </a:bodyPr>
          <a:lstStyle/>
          <a:p>
            <a:r>
              <a:rPr lang="zh-TW" altLang="en-US" b="1" dirty="0">
                <a:solidFill>
                  <a:srgbClr val="BC1470"/>
                </a:solidFill>
              </a:rPr>
              <a:t>②</a:t>
            </a:r>
          </a:p>
        </p:txBody>
      </p:sp>
      <p:sp>
        <p:nvSpPr>
          <p:cNvPr id="38" name="矩形 37"/>
          <p:cNvSpPr/>
          <p:nvPr/>
        </p:nvSpPr>
        <p:spPr>
          <a:xfrm>
            <a:off x="8250433" y="4055293"/>
            <a:ext cx="415498" cy="369332"/>
          </a:xfrm>
          <a:prstGeom prst="rect">
            <a:avLst/>
          </a:prstGeom>
        </p:spPr>
        <p:txBody>
          <a:bodyPr wrap="none">
            <a:spAutoFit/>
          </a:bodyPr>
          <a:lstStyle/>
          <a:p>
            <a:r>
              <a:rPr lang="zh-TW" altLang="en-US" b="1" dirty="0">
                <a:solidFill>
                  <a:srgbClr val="BC1470"/>
                </a:solidFill>
              </a:rPr>
              <a:t>③</a:t>
            </a:r>
          </a:p>
        </p:txBody>
      </p:sp>
      <p:cxnSp>
        <p:nvCxnSpPr>
          <p:cNvPr id="40" name="直線單箭頭接點 39"/>
          <p:cNvCxnSpPr>
            <a:stCxn id="6" idx="0"/>
            <a:endCxn id="13" idx="2"/>
          </p:cNvCxnSpPr>
          <p:nvPr/>
        </p:nvCxnSpPr>
        <p:spPr>
          <a:xfrm flipV="1">
            <a:off x="3956996" y="5281291"/>
            <a:ext cx="407721" cy="426625"/>
          </a:xfrm>
          <a:prstGeom prst="straightConnector1">
            <a:avLst/>
          </a:prstGeom>
          <a:ln>
            <a:solidFill>
              <a:srgbClr val="BC147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891608" y="5677920"/>
            <a:ext cx="2997817" cy="830997"/>
          </a:xfrm>
          <a:prstGeom prst="rect">
            <a:avLst/>
          </a:prstGeom>
          <a:solidFill>
            <a:schemeClr val="bg1"/>
          </a:solidFill>
        </p:spPr>
        <p:txBody>
          <a:bodyPr wrap="square">
            <a:spAutoFit/>
          </a:bodyPr>
          <a:lstStyle/>
          <a:p>
            <a:r>
              <a:rPr lang="en-US" altLang="zh-TW" sz="2400" b="1" dirty="0" smtClean="0">
                <a:solidFill>
                  <a:srgbClr val="BC1470"/>
                </a:solidFill>
              </a:rPr>
              <a:t>Mix: geometric </a:t>
            </a:r>
            <a:r>
              <a:rPr lang="en-US" altLang="zh-TW" sz="2400" b="1" dirty="0">
                <a:solidFill>
                  <a:srgbClr val="BC1470"/>
                </a:solidFill>
              </a:rPr>
              <a:t>and </a:t>
            </a:r>
            <a:r>
              <a:rPr lang="en-US" altLang="zh-TW" sz="2400" b="1" dirty="0" smtClean="0">
                <a:solidFill>
                  <a:srgbClr val="BC1470"/>
                </a:solidFill>
              </a:rPr>
              <a:t>textural blending</a:t>
            </a:r>
            <a:endParaRPr lang="zh-TW" altLang="en-US" sz="2400" b="1" dirty="0">
              <a:solidFill>
                <a:srgbClr val="BC1470"/>
              </a:solidFill>
            </a:endParaRPr>
          </a:p>
        </p:txBody>
      </p:sp>
      <p:cxnSp>
        <p:nvCxnSpPr>
          <p:cNvPr id="46" name="直線單箭頭接點 45"/>
          <p:cNvCxnSpPr>
            <a:stCxn id="43" idx="0"/>
            <a:endCxn id="15" idx="2"/>
          </p:cNvCxnSpPr>
          <p:nvPr/>
        </p:nvCxnSpPr>
        <p:spPr>
          <a:xfrm flipH="1" flipV="1">
            <a:off x="6846943" y="5288721"/>
            <a:ext cx="543574" cy="389199"/>
          </a:xfrm>
          <a:prstGeom prst="straightConnector1">
            <a:avLst/>
          </a:prstGeom>
          <a:ln>
            <a:solidFill>
              <a:srgbClr val="BC147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8952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6983" y="12896"/>
            <a:ext cx="8526484" cy="892256"/>
          </a:xfrm>
        </p:spPr>
        <p:txBody>
          <a:bodyPr>
            <a:normAutofit/>
          </a:bodyPr>
          <a:lstStyle/>
          <a:p>
            <a:r>
              <a:rPr lang="en-US" altLang="zh-TW" sz="3800" dirty="0" smtClean="0"/>
              <a:t>Preprocessing</a:t>
            </a:r>
            <a:endParaRPr lang="zh-TW" altLang="en-US" sz="3800" dirty="0"/>
          </a:p>
        </p:txBody>
      </p:sp>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7125" r="6896"/>
          <a:stretch/>
        </p:blipFill>
        <p:spPr>
          <a:xfrm>
            <a:off x="2113144" y="1039503"/>
            <a:ext cx="1825872" cy="2498388"/>
          </a:xfrm>
          <a:prstGeom prst="rect">
            <a:avLst/>
          </a:prstGeom>
        </p:spPr>
      </p:pic>
      <p:sp>
        <p:nvSpPr>
          <p:cNvPr id="6" name="矩形 5"/>
          <p:cNvSpPr/>
          <p:nvPr/>
        </p:nvSpPr>
        <p:spPr>
          <a:xfrm>
            <a:off x="2331059" y="3306798"/>
            <a:ext cx="1425711" cy="461665"/>
          </a:xfrm>
          <a:prstGeom prst="rect">
            <a:avLst/>
          </a:prstGeom>
        </p:spPr>
        <p:txBody>
          <a:bodyPr wrap="none">
            <a:spAutoFit/>
          </a:bodyPr>
          <a:lstStyle/>
          <a:p>
            <a:r>
              <a:rPr lang="en-US" altLang="zh-TW" sz="2400" b="1" i="1" dirty="0" smtClean="0">
                <a:solidFill>
                  <a:srgbClr val="BC1470"/>
                </a:solidFill>
              </a:rPr>
              <a:t>S</a:t>
            </a:r>
            <a:r>
              <a:rPr lang="zh-TW" altLang="en-US" sz="2400" b="1" i="1" dirty="0" smtClean="0">
                <a:solidFill>
                  <a:srgbClr val="BC1470"/>
                </a:solidFill>
              </a:rPr>
              <a:t>egments</a:t>
            </a:r>
            <a:endParaRPr lang="zh-TW" altLang="en-US" sz="2400" dirty="0">
              <a:solidFill>
                <a:srgbClr val="BC1470"/>
              </a:solidFill>
            </a:endParaRPr>
          </a:p>
        </p:txBody>
      </p:sp>
      <p:sp>
        <p:nvSpPr>
          <p:cNvPr id="7" name="矩形 6"/>
          <p:cNvSpPr/>
          <p:nvPr/>
        </p:nvSpPr>
        <p:spPr>
          <a:xfrm>
            <a:off x="5591701" y="6254550"/>
            <a:ext cx="844270" cy="461665"/>
          </a:xfrm>
          <a:prstGeom prst="rect">
            <a:avLst/>
          </a:prstGeom>
        </p:spPr>
        <p:txBody>
          <a:bodyPr wrap="none">
            <a:spAutoFit/>
          </a:bodyPr>
          <a:lstStyle/>
          <a:p>
            <a:r>
              <a:rPr lang="en-US" altLang="zh-TW" sz="2400" b="1" i="1" dirty="0">
                <a:solidFill>
                  <a:srgbClr val="BC1470"/>
                </a:solidFill>
              </a:rPr>
              <a:t>P</a:t>
            </a:r>
            <a:r>
              <a:rPr lang="zh-TW" altLang="en-US" sz="2400" b="1" i="1" dirty="0" smtClean="0">
                <a:solidFill>
                  <a:srgbClr val="BC1470"/>
                </a:solidFill>
              </a:rPr>
              <a:t>arts</a:t>
            </a:r>
            <a:endParaRPr lang="zh-TW" altLang="en-US" sz="2400" dirty="0">
              <a:solidFill>
                <a:srgbClr val="BC1470"/>
              </a:solidFill>
            </a:endParaRPr>
          </a:p>
        </p:txBody>
      </p:sp>
      <p:pic>
        <p:nvPicPr>
          <p:cNvPr id="8" name="圖片 7"/>
          <p:cNvPicPr>
            <a:picLocks noChangeAspect="1"/>
          </p:cNvPicPr>
          <p:nvPr/>
        </p:nvPicPr>
        <p:blipFill>
          <a:blip r:embed="rId4"/>
          <a:stretch>
            <a:fillRect/>
          </a:stretch>
        </p:blipFill>
        <p:spPr>
          <a:xfrm>
            <a:off x="3974890" y="1089122"/>
            <a:ext cx="1764895" cy="2306873"/>
          </a:xfrm>
          <a:prstGeom prst="rect">
            <a:avLst/>
          </a:prstGeom>
        </p:spPr>
      </p:pic>
      <p:sp>
        <p:nvSpPr>
          <p:cNvPr id="9" name="矩形 8"/>
          <p:cNvSpPr/>
          <p:nvPr/>
        </p:nvSpPr>
        <p:spPr>
          <a:xfrm>
            <a:off x="4199260" y="3293317"/>
            <a:ext cx="1343253" cy="461665"/>
          </a:xfrm>
          <a:prstGeom prst="rect">
            <a:avLst/>
          </a:prstGeom>
        </p:spPr>
        <p:txBody>
          <a:bodyPr wrap="none">
            <a:spAutoFit/>
          </a:bodyPr>
          <a:lstStyle/>
          <a:p>
            <a:r>
              <a:rPr lang="en-US" altLang="zh-TW" sz="2400" b="1" i="1" dirty="0" smtClean="0">
                <a:solidFill>
                  <a:srgbClr val="BC1470"/>
                </a:solidFill>
              </a:rPr>
              <a:t>Topology</a:t>
            </a:r>
            <a:endParaRPr lang="zh-TW" altLang="en-US" sz="2400" dirty="0">
              <a:solidFill>
                <a:srgbClr val="BC1470"/>
              </a:solidFill>
            </a:endParaRPr>
          </a:p>
        </p:txBody>
      </p:sp>
      <p:grpSp>
        <p:nvGrpSpPr>
          <p:cNvPr id="10" name="组合 42"/>
          <p:cNvGrpSpPr/>
          <p:nvPr/>
        </p:nvGrpSpPr>
        <p:grpSpPr>
          <a:xfrm>
            <a:off x="1019176" y="3915362"/>
            <a:ext cx="4549472" cy="2671752"/>
            <a:chOff x="-1453896" y="-246888"/>
            <a:chExt cx="12508992" cy="7346112"/>
          </a:xfrm>
          <a:solidFill>
            <a:schemeClr val="bg1">
              <a:lumMod val="95000"/>
            </a:schemeClr>
          </a:solidFill>
        </p:grpSpPr>
        <p:sp>
          <p:nvSpPr>
            <p:cNvPr id="11" name="矩形 10"/>
            <p:cNvSpPr/>
            <p:nvPr/>
          </p:nvSpPr>
          <p:spPr>
            <a:xfrm>
              <a:off x="1682496" y="-246888"/>
              <a:ext cx="3127248" cy="1828800"/>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矩形 11"/>
            <p:cNvSpPr/>
            <p:nvPr/>
          </p:nvSpPr>
          <p:spPr>
            <a:xfrm>
              <a:off x="-1453896" y="-246888"/>
              <a:ext cx="3122676" cy="1828800"/>
            </a:xfrm>
            <a:prstGeom prst="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3" name="矩形 12"/>
            <p:cNvSpPr/>
            <p:nvPr/>
          </p:nvSpPr>
          <p:spPr>
            <a:xfrm>
              <a:off x="4809744" y="-246888"/>
              <a:ext cx="6240780" cy="1828800"/>
            </a:xfrm>
            <a:prstGeom prst="rect">
              <a:avLst/>
            </a:prstGeom>
            <a:grp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矩形 13"/>
            <p:cNvSpPr/>
            <p:nvPr/>
          </p:nvSpPr>
          <p:spPr>
            <a:xfrm>
              <a:off x="4796028" y="1581912"/>
              <a:ext cx="6259068" cy="1837944"/>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 name="矩形 14"/>
            <p:cNvSpPr/>
            <p:nvPr/>
          </p:nvSpPr>
          <p:spPr>
            <a:xfrm>
              <a:off x="-1453896" y="1581912"/>
              <a:ext cx="6263640" cy="1850568"/>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 name="矩形 15"/>
            <p:cNvSpPr/>
            <p:nvPr/>
          </p:nvSpPr>
          <p:spPr>
            <a:xfrm>
              <a:off x="-1453896" y="3419856"/>
              <a:ext cx="12504420" cy="36793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 descr="C:\Users\Jenny\Dropbox\Figure\p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3368" y="-246888"/>
              <a:ext cx="1554480" cy="1828800"/>
            </a:xfrm>
            <a:prstGeom prst="rect">
              <a:avLst/>
            </a:prstGeom>
            <a:grpFill/>
            <a:ln>
              <a:solidFill>
                <a:schemeClr val="tx1">
                  <a:lumMod val="85000"/>
                  <a:lumOff val="15000"/>
                </a:schemeClr>
              </a:solidFill>
            </a:ln>
            <a:extLst/>
          </p:spPr>
        </p:pic>
        <p:pic>
          <p:nvPicPr>
            <p:cNvPr id="18" name="Picture 3" descr="C:\Users\Jenny\Dropbox\Figure\p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3896" y="-246888"/>
              <a:ext cx="1554480" cy="1828800"/>
            </a:xfrm>
            <a:prstGeom prst="rect">
              <a:avLst/>
            </a:prstGeom>
            <a:grpFill/>
            <a:ln>
              <a:solidFill>
                <a:schemeClr val="tx1">
                  <a:lumMod val="85000"/>
                  <a:lumOff val="15000"/>
                </a:schemeClr>
              </a:solidFill>
            </a:ln>
            <a:extLst/>
          </p:spPr>
        </p:pic>
        <p:pic>
          <p:nvPicPr>
            <p:cNvPr id="19" name="Picture 4" descr="C:\Users\Jenny\Dropbox\Figure\p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872" y="-246888"/>
              <a:ext cx="1554480" cy="1828800"/>
            </a:xfrm>
            <a:prstGeom prst="rect">
              <a:avLst/>
            </a:prstGeom>
            <a:grpFill/>
            <a:ln>
              <a:solidFill>
                <a:schemeClr val="tx1">
                  <a:lumMod val="85000"/>
                  <a:lumOff val="15000"/>
                </a:schemeClr>
              </a:solidFill>
            </a:ln>
            <a:extLst/>
          </p:spPr>
        </p:pic>
        <p:pic>
          <p:nvPicPr>
            <p:cNvPr id="20" name="Picture 5" descr="C:\Users\Jenny\Dropbox\Figure\p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46120" y="-246888"/>
              <a:ext cx="1554480" cy="1828800"/>
            </a:xfrm>
            <a:prstGeom prst="rect">
              <a:avLst/>
            </a:prstGeom>
            <a:grpFill/>
            <a:ln>
              <a:solidFill>
                <a:schemeClr val="tx1">
                  <a:lumMod val="85000"/>
                  <a:lumOff val="15000"/>
                </a:schemeClr>
              </a:solidFill>
            </a:ln>
            <a:extLst/>
          </p:spPr>
        </p:pic>
        <p:pic>
          <p:nvPicPr>
            <p:cNvPr id="21" name="Picture 6" descr="C:\Users\Jenny\Dropbox\Figure\p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82496" y="-246888"/>
              <a:ext cx="1554480" cy="1828800"/>
            </a:xfrm>
            <a:prstGeom prst="rect">
              <a:avLst/>
            </a:prstGeom>
            <a:grpFill/>
            <a:ln>
              <a:solidFill>
                <a:schemeClr val="tx1">
                  <a:lumMod val="85000"/>
                  <a:lumOff val="15000"/>
                </a:schemeClr>
              </a:solidFill>
            </a:ln>
            <a:extLst/>
          </p:spPr>
        </p:pic>
        <p:pic>
          <p:nvPicPr>
            <p:cNvPr id="22" name="Picture 7" descr="C:\Users\Jenny\Dropbox\Figure\p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09744" y="1594536"/>
              <a:ext cx="1554480" cy="1828800"/>
            </a:xfrm>
            <a:prstGeom prst="rect">
              <a:avLst/>
            </a:prstGeom>
            <a:grpFill/>
            <a:ln>
              <a:solidFill>
                <a:schemeClr val="tx1">
                  <a:lumMod val="85000"/>
                  <a:lumOff val="15000"/>
                </a:schemeClr>
              </a:solidFill>
            </a:ln>
            <a:extLst/>
          </p:spPr>
        </p:pic>
        <p:pic>
          <p:nvPicPr>
            <p:cNvPr id="23" name="Picture 8" descr="C:\Users\Jenny\Dropbox\Figure\p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09745" y="-246888"/>
              <a:ext cx="1540762" cy="1816173"/>
            </a:xfrm>
            <a:prstGeom prst="rect">
              <a:avLst/>
            </a:prstGeom>
            <a:grpFill/>
            <a:ln>
              <a:solidFill>
                <a:schemeClr val="tx1">
                  <a:lumMod val="85000"/>
                  <a:lumOff val="15000"/>
                </a:schemeClr>
              </a:solidFill>
            </a:ln>
            <a:extLst/>
          </p:spPr>
        </p:pic>
        <p:pic>
          <p:nvPicPr>
            <p:cNvPr id="24" name="Picture 9" descr="C:\Users\Jenny\Dropbox\Figure\p7.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936992" y="-246888"/>
              <a:ext cx="1554480" cy="1828800"/>
            </a:xfrm>
            <a:prstGeom prst="rect">
              <a:avLst/>
            </a:prstGeom>
            <a:grpFill/>
            <a:ln>
              <a:solidFill>
                <a:schemeClr val="tx1">
                  <a:lumMod val="85000"/>
                  <a:lumOff val="15000"/>
                </a:schemeClr>
              </a:solidFill>
            </a:ln>
            <a:extLst/>
          </p:spPr>
        </p:pic>
        <p:pic>
          <p:nvPicPr>
            <p:cNvPr id="25" name="Picture 10" descr="C:\Users\Jenny\Dropbox\Figure\p8.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500616" y="-246888"/>
              <a:ext cx="1554480" cy="1828800"/>
            </a:xfrm>
            <a:prstGeom prst="rect">
              <a:avLst/>
            </a:prstGeom>
            <a:grpFill/>
            <a:ln>
              <a:solidFill>
                <a:schemeClr val="tx1">
                  <a:lumMod val="85000"/>
                  <a:lumOff val="15000"/>
                </a:schemeClr>
              </a:solidFill>
            </a:ln>
            <a:extLst/>
          </p:spPr>
        </p:pic>
        <p:pic>
          <p:nvPicPr>
            <p:cNvPr id="26" name="Picture 11" descr="C:\Users\Jenny\Dropbox\Figure\p9.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82496" y="1591056"/>
              <a:ext cx="1554480" cy="1828800"/>
            </a:xfrm>
            <a:prstGeom prst="rect">
              <a:avLst/>
            </a:prstGeom>
            <a:grpFill/>
            <a:ln>
              <a:solidFill>
                <a:schemeClr val="tx1">
                  <a:lumMod val="85000"/>
                  <a:lumOff val="15000"/>
                </a:schemeClr>
              </a:solidFill>
            </a:ln>
            <a:extLst/>
          </p:spPr>
        </p:pic>
        <p:pic>
          <p:nvPicPr>
            <p:cNvPr id="27" name="Picture 12" descr="C:\Users\Jenny\Dropbox\Figure\p12.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373368" y="1594536"/>
              <a:ext cx="1554480" cy="1828800"/>
            </a:xfrm>
            <a:prstGeom prst="rect">
              <a:avLst/>
            </a:prstGeom>
            <a:grpFill/>
            <a:ln>
              <a:solidFill>
                <a:schemeClr val="tx1">
                  <a:lumMod val="85000"/>
                  <a:lumOff val="15000"/>
                </a:schemeClr>
              </a:solidFill>
            </a:ln>
            <a:extLst/>
          </p:spPr>
        </p:pic>
        <p:pic>
          <p:nvPicPr>
            <p:cNvPr id="28" name="Picture 13" descr="C:\Users\Jenny\Dropbox\Figure\p13.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36992" y="1594536"/>
              <a:ext cx="1554480" cy="1828800"/>
            </a:xfrm>
            <a:prstGeom prst="rect">
              <a:avLst/>
            </a:prstGeom>
            <a:grpFill/>
            <a:ln>
              <a:solidFill>
                <a:schemeClr val="tx1">
                  <a:lumMod val="85000"/>
                  <a:lumOff val="15000"/>
                </a:schemeClr>
              </a:solidFill>
            </a:ln>
            <a:extLst/>
          </p:spPr>
        </p:pic>
        <p:pic>
          <p:nvPicPr>
            <p:cNvPr id="29" name="Picture 14" descr="C:\Users\Jenny\Dropbox\Figure\p14.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05172" y="3429000"/>
              <a:ext cx="1554480" cy="1828800"/>
            </a:xfrm>
            <a:prstGeom prst="rect">
              <a:avLst/>
            </a:prstGeom>
            <a:grpFill/>
            <a:ln>
              <a:solidFill>
                <a:schemeClr val="tx1">
                  <a:lumMod val="85000"/>
                  <a:lumOff val="15000"/>
                </a:schemeClr>
              </a:solidFill>
            </a:ln>
            <a:extLst/>
          </p:spPr>
        </p:pic>
        <p:pic>
          <p:nvPicPr>
            <p:cNvPr id="30" name="Picture 15" descr="C:\Users\Jenny\Dropbox\Figure\p17.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453896" y="1591056"/>
              <a:ext cx="1554480" cy="1828800"/>
            </a:xfrm>
            <a:prstGeom prst="rect">
              <a:avLst/>
            </a:prstGeom>
            <a:grpFill/>
            <a:ln>
              <a:solidFill>
                <a:schemeClr val="tx1">
                  <a:lumMod val="85000"/>
                  <a:lumOff val="15000"/>
                </a:schemeClr>
              </a:solidFill>
            </a:ln>
            <a:extLst/>
          </p:spPr>
        </p:pic>
        <p:pic>
          <p:nvPicPr>
            <p:cNvPr id="31" name="Picture 16" descr="C:\Users\Jenny\Dropbox\Figure\p18.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8872" y="1591056"/>
              <a:ext cx="1554480" cy="1828800"/>
            </a:xfrm>
            <a:prstGeom prst="rect">
              <a:avLst/>
            </a:prstGeom>
            <a:grpFill/>
            <a:ln>
              <a:solidFill>
                <a:schemeClr val="tx1">
                  <a:lumMod val="85000"/>
                  <a:lumOff val="15000"/>
                </a:schemeClr>
              </a:solidFill>
            </a:ln>
            <a:extLst/>
          </p:spPr>
        </p:pic>
        <p:pic>
          <p:nvPicPr>
            <p:cNvPr id="32" name="Picture 17" descr="C:\Users\Jenny\Dropbox\Figure\p19.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500616" y="1591056"/>
              <a:ext cx="1554480" cy="1828800"/>
            </a:xfrm>
            <a:prstGeom prst="rect">
              <a:avLst/>
            </a:prstGeom>
            <a:grpFill/>
            <a:ln>
              <a:solidFill>
                <a:schemeClr val="tx1">
                  <a:lumMod val="85000"/>
                  <a:lumOff val="15000"/>
                </a:schemeClr>
              </a:solidFill>
            </a:ln>
            <a:extLst/>
          </p:spPr>
        </p:pic>
        <p:pic>
          <p:nvPicPr>
            <p:cNvPr id="33" name="Picture 18" descr="C:\Users\Jenny\Dropbox\Figure\p20.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449324" y="3432480"/>
              <a:ext cx="1554480" cy="1828800"/>
            </a:xfrm>
            <a:prstGeom prst="rect">
              <a:avLst/>
            </a:prstGeom>
            <a:grpFill/>
            <a:ln>
              <a:solidFill>
                <a:schemeClr val="tx1">
                  <a:lumMod val="85000"/>
                  <a:lumOff val="15000"/>
                </a:schemeClr>
              </a:solidFill>
            </a:ln>
            <a:extLst/>
          </p:spPr>
        </p:pic>
        <p:pic>
          <p:nvPicPr>
            <p:cNvPr id="34" name="Picture 19" descr="C:\Users\Jenny\Dropbox\Figure\p21.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4300" y="3432480"/>
              <a:ext cx="1554480" cy="1828800"/>
            </a:xfrm>
            <a:prstGeom prst="rect">
              <a:avLst/>
            </a:prstGeom>
            <a:grpFill/>
            <a:ln>
              <a:solidFill>
                <a:schemeClr val="tx1">
                  <a:lumMod val="85000"/>
                  <a:lumOff val="15000"/>
                </a:schemeClr>
              </a:solidFill>
            </a:ln>
            <a:extLst/>
          </p:spPr>
        </p:pic>
        <p:pic>
          <p:nvPicPr>
            <p:cNvPr id="35" name="Picture 20" descr="C:\Users\Jenny\Dropbox\Figure\p22.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77924" y="3432480"/>
              <a:ext cx="1554480" cy="1828800"/>
            </a:xfrm>
            <a:prstGeom prst="rect">
              <a:avLst/>
            </a:prstGeom>
            <a:grpFill/>
            <a:ln>
              <a:solidFill>
                <a:schemeClr val="tx1">
                  <a:lumMod val="85000"/>
                  <a:lumOff val="15000"/>
                </a:schemeClr>
              </a:solidFill>
            </a:ln>
            <a:extLst/>
          </p:spPr>
        </p:pic>
        <p:pic>
          <p:nvPicPr>
            <p:cNvPr id="36" name="Picture 21" descr="C:\Users\Jenny\Dropbox\Figure\p23.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41548" y="3432480"/>
              <a:ext cx="1554480" cy="1828800"/>
            </a:xfrm>
            <a:prstGeom prst="rect">
              <a:avLst/>
            </a:prstGeom>
            <a:grpFill/>
            <a:ln>
              <a:solidFill>
                <a:schemeClr val="tx1">
                  <a:lumMod val="85000"/>
                  <a:lumOff val="15000"/>
                </a:schemeClr>
              </a:solidFill>
            </a:ln>
            <a:extLst/>
          </p:spPr>
        </p:pic>
        <p:pic>
          <p:nvPicPr>
            <p:cNvPr id="37" name="Picture 22" descr="C:\Users\Jenny\Dropbox\Figure\p24.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246121" y="1591056"/>
              <a:ext cx="1554479" cy="1803547"/>
            </a:xfrm>
            <a:prstGeom prst="rect">
              <a:avLst/>
            </a:prstGeom>
            <a:grpFill/>
            <a:ln>
              <a:solidFill>
                <a:schemeClr val="tx1">
                  <a:lumMod val="85000"/>
                  <a:lumOff val="15000"/>
                </a:schemeClr>
              </a:solidFill>
            </a:ln>
            <a:extLst/>
          </p:spPr>
        </p:pic>
        <p:pic>
          <p:nvPicPr>
            <p:cNvPr id="38" name="Picture 23" descr="C:\Users\Jenny\Dropbox\Figure\p25.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368796" y="3432480"/>
              <a:ext cx="1554480" cy="1828800"/>
            </a:xfrm>
            <a:prstGeom prst="rect">
              <a:avLst/>
            </a:prstGeom>
            <a:grpFill/>
            <a:ln>
              <a:solidFill>
                <a:schemeClr val="tx1">
                  <a:lumMod val="85000"/>
                  <a:lumOff val="15000"/>
                </a:schemeClr>
              </a:solidFill>
            </a:ln>
            <a:extLst/>
          </p:spPr>
        </p:pic>
        <p:pic>
          <p:nvPicPr>
            <p:cNvPr id="39" name="Picture 24" descr="C:\Users\Jenny\Dropbox\Figure\p26.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932420" y="3432480"/>
              <a:ext cx="1554480" cy="1828800"/>
            </a:xfrm>
            <a:prstGeom prst="rect">
              <a:avLst/>
            </a:prstGeom>
            <a:grpFill/>
            <a:ln>
              <a:solidFill>
                <a:schemeClr val="tx1">
                  <a:lumMod val="85000"/>
                  <a:lumOff val="15000"/>
                </a:schemeClr>
              </a:solidFill>
            </a:ln>
            <a:extLst/>
          </p:spPr>
        </p:pic>
        <p:pic>
          <p:nvPicPr>
            <p:cNvPr id="40" name="Picture 25" descr="C:\Users\Jenny\Dropbox\Figure\p27.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96044" y="3432480"/>
              <a:ext cx="1554480" cy="1828800"/>
            </a:xfrm>
            <a:prstGeom prst="rect">
              <a:avLst/>
            </a:prstGeom>
            <a:grpFill/>
            <a:ln>
              <a:solidFill>
                <a:schemeClr val="tx1">
                  <a:lumMod val="85000"/>
                  <a:lumOff val="15000"/>
                </a:schemeClr>
              </a:solidFill>
            </a:ln>
            <a:extLst/>
          </p:spPr>
        </p:pic>
        <p:pic>
          <p:nvPicPr>
            <p:cNvPr id="41" name="Picture 26" descr="C:\Users\Jenny\Dropbox\Figure\p28.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449324" y="5270424"/>
              <a:ext cx="1554480" cy="1828800"/>
            </a:xfrm>
            <a:prstGeom prst="rect">
              <a:avLst/>
            </a:prstGeom>
            <a:grpFill/>
            <a:ln>
              <a:solidFill>
                <a:schemeClr val="tx1">
                  <a:lumMod val="85000"/>
                  <a:lumOff val="15000"/>
                </a:schemeClr>
              </a:solidFill>
            </a:ln>
            <a:extLst/>
          </p:spPr>
        </p:pic>
        <p:pic>
          <p:nvPicPr>
            <p:cNvPr id="42" name="Picture 27" descr="C:\Users\Jenny\Dropbox\Figure\p29.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805172" y="5270424"/>
              <a:ext cx="1554480" cy="1828800"/>
            </a:xfrm>
            <a:prstGeom prst="rect">
              <a:avLst/>
            </a:prstGeom>
            <a:grpFill/>
            <a:ln>
              <a:solidFill>
                <a:schemeClr val="tx1">
                  <a:lumMod val="85000"/>
                  <a:lumOff val="15000"/>
                </a:schemeClr>
              </a:solidFill>
            </a:ln>
            <a:extLst/>
          </p:spPr>
        </p:pic>
        <p:pic>
          <p:nvPicPr>
            <p:cNvPr id="43" name="Picture 28" descr="C:\Users\Jenny\Dropbox\Figure\p30.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932420" y="5270424"/>
              <a:ext cx="1554480" cy="1828800"/>
            </a:xfrm>
            <a:prstGeom prst="rect">
              <a:avLst/>
            </a:prstGeom>
            <a:grpFill/>
            <a:ln>
              <a:solidFill>
                <a:schemeClr val="tx1">
                  <a:lumMod val="85000"/>
                  <a:lumOff val="15000"/>
                </a:schemeClr>
              </a:solidFill>
            </a:ln>
            <a:extLst/>
          </p:spPr>
        </p:pic>
        <p:pic>
          <p:nvPicPr>
            <p:cNvPr id="44" name="Picture 29" descr="C:\Users\Jenny\Dropbox\Figure\p31.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241548" y="5270424"/>
              <a:ext cx="1554480" cy="1828800"/>
            </a:xfrm>
            <a:prstGeom prst="rect">
              <a:avLst/>
            </a:prstGeom>
            <a:grpFill/>
            <a:ln>
              <a:solidFill>
                <a:schemeClr val="tx1">
                  <a:lumMod val="85000"/>
                  <a:lumOff val="15000"/>
                </a:schemeClr>
              </a:solidFill>
            </a:ln>
            <a:extLst/>
          </p:spPr>
        </p:pic>
        <p:pic>
          <p:nvPicPr>
            <p:cNvPr id="45" name="Picture 30" descr="C:\Users\Jenny\Dropbox\Figure\p32.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14300" y="5270424"/>
              <a:ext cx="1554480" cy="1828800"/>
            </a:xfrm>
            <a:prstGeom prst="rect">
              <a:avLst/>
            </a:prstGeom>
            <a:grpFill/>
            <a:ln>
              <a:solidFill>
                <a:schemeClr val="tx1">
                  <a:lumMod val="85000"/>
                  <a:lumOff val="15000"/>
                </a:schemeClr>
              </a:solidFill>
            </a:ln>
            <a:extLst/>
          </p:spPr>
        </p:pic>
        <p:pic>
          <p:nvPicPr>
            <p:cNvPr id="46" name="Picture 31" descr="C:\Users\Jenny\Dropbox\Figure\p33.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677924" y="5270424"/>
              <a:ext cx="1554480" cy="1828800"/>
            </a:xfrm>
            <a:prstGeom prst="rect">
              <a:avLst/>
            </a:prstGeom>
            <a:grpFill/>
            <a:ln>
              <a:solidFill>
                <a:schemeClr val="tx1">
                  <a:lumMod val="85000"/>
                  <a:lumOff val="15000"/>
                </a:schemeClr>
              </a:solidFill>
            </a:ln>
            <a:extLst/>
          </p:spPr>
        </p:pic>
        <p:pic>
          <p:nvPicPr>
            <p:cNvPr id="47" name="Picture 32" descr="C:\Users\Jenny\Dropbox\Figure\p34.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368796" y="5270424"/>
              <a:ext cx="1554480" cy="1828800"/>
            </a:xfrm>
            <a:prstGeom prst="rect">
              <a:avLst/>
            </a:prstGeom>
            <a:grpFill/>
            <a:ln>
              <a:solidFill>
                <a:schemeClr val="tx1">
                  <a:lumMod val="85000"/>
                  <a:lumOff val="15000"/>
                </a:schemeClr>
              </a:solidFill>
            </a:ln>
            <a:extLst/>
          </p:spPr>
        </p:pic>
        <p:pic>
          <p:nvPicPr>
            <p:cNvPr id="48" name="Picture 33" descr="C:\Users\Jenny\Dropbox\Figure\p35.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9496044" y="5270424"/>
              <a:ext cx="1554480" cy="1828800"/>
            </a:xfrm>
            <a:prstGeom prst="rect">
              <a:avLst/>
            </a:prstGeom>
            <a:grpFill/>
            <a:ln>
              <a:solidFill>
                <a:schemeClr val="tx1">
                  <a:lumMod val="85000"/>
                  <a:lumOff val="15000"/>
                </a:schemeClr>
              </a:solidFill>
            </a:ln>
            <a:extLst/>
          </p:spPr>
        </p:pic>
      </p:grpSp>
      <p:pic>
        <p:nvPicPr>
          <p:cNvPr id="49" name="Picture 2" descr="C:\Users\Jenny\Dropbox\IEEEtran\pics\origin.png"/>
          <p:cNvPicPr>
            <a:picLocks noChangeAspect="1" noChangeArrowheads="1"/>
          </p:cNvPicPr>
          <p:nvPr/>
        </p:nvPicPr>
        <p:blipFill>
          <a:blip r:embed="rId37" cstate="print">
            <a:extLst>
              <a:ext uri="{BEBA8EAE-BF5A-486C-A8C5-ECC9F3942E4B}">
                <a14:imgProps xmlns:a14="http://schemas.microsoft.com/office/drawing/2010/main">
                  <a14:imgLayer r:embed="rId38">
                    <a14:imgEffect>
                      <a14:backgroundRemoval t="0" b="100000" l="0" r="100000">
                        <a14:foregroundMark x1="18088" y1="9250" x2="25588" y2="24250"/>
                        <a14:foregroundMark x1="46471" y1="7375" x2="43235" y2="34625"/>
                        <a14:foregroundMark x1="12206" y1="58375" x2="45882" y2="64250"/>
                      </a14:backgroundRemoval>
                    </a14:imgEffect>
                  </a14:imgLayer>
                </a14:imgProps>
              </a:ext>
              <a:ext uri="{28A0092B-C50C-407E-A947-70E740481C1C}">
                <a14:useLocalDpi xmlns:a14="http://schemas.microsoft.com/office/drawing/2010/main" val="0"/>
              </a:ext>
            </a:extLst>
          </a:blip>
          <a:srcRect/>
          <a:stretch>
            <a:fillRect/>
          </a:stretch>
        </p:blipFill>
        <p:spPr bwMode="auto">
          <a:xfrm>
            <a:off x="11013" y="1101679"/>
            <a:ext cx="2063845" cy="24280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0" name="矩形 49"/>
          <p:cNvSpPr/>
          <p:nvPr/>
        </p:nvSpPr>
        <p:spPr>
          <a:xfrm>
            <a:off x="613767" y="3319345"/>
            <a:ext cx="859531" cy="461665"/>
          </a:xfrm>
          <a:prstGeom prst="rect">
            <a:avLst/>
          </a:prstGeom>
        </p:spPr>
        <p:txBody>
          <a:bodyPr wrap="none">
            <a:spAutoFit/>
          </a:bodyPr>
          <a:lstStyle/>
          <a:p>
            <a:r>
              <a:rPr lang="en-US" altLang="zh-TW" sz="2400" b="1" i="1" dirty="0" smtClean="0">
                <a:solidFill>
                  <a:srgbClr val="BC1470"/>
                </a:solidFill>
              </a:rPr>
              <a:t>Input</a:t>
            </a:r>
            <a:endParaRPr lang="zh-TW" altLang="en-US" sz="2400" dirty="0">
              <a:solidFill>
                <a:srgbClr val="BC1470"/>
              </a:solidFill>
            </a:endParaRPr>
          </a:p>
        </p:txBody>
      </p:sp>
      <p:pic>
        <p:nvPicPr>
          <p:cNvPr id="51" name="圖片 50"/>
          <p:cNvPicPr>
            <a:picLocks noChangeAspect="1"/>
          </p:cNvPicPr>
          <p:nvPr/>
        </p:nvPicPr>
        <p:blipFill>
          <a:blip r:embed="rId39"/>
          <a:stretch>
            <a:fillRect/>
          </a:stretch>
        </p:blipFill>
        <p:spPr>
          <a:xfrm>
            <a:off x="6973738" y="36818"/>
            <a:ext cx="2128697" cy="2504350"/>
          </a:xfrm>
          <a:prstGeom prst="rect">
            <a:avLst/>
          </a:prstGeom>
        </p:spPr>
      </p:pic>
      <p:pic>
        <p:nvPicPr>
          <p:cNvPr id="52" name="圖片 51"/>
          <p:cNvPicPr>
            <a:picLocks noChangeAspect="1"/>
          </p:cNvPicPr>
          <p:nvPr/>
        </p:nvPicPr>
        <p:blipFill>
          <a:blip r:embed="rId40"/>
          <a:stretch>
            <a:fillRect/>
          </a:stretch>
        </p:blipFill>
        <p:spPr>
          <a:xfrm>
            <a:off x="6522074" y="3752904"/>
            <a:ext cx="2213349" cy="2603941"/>
          </a:xfrm>
          <a:prstGeom prst="rect">
            <a:avLst/>
          </a:prstGeom>
        </p:spPr>
      </p:pic>
      <p:sp>
        <p:nvSpPr>
          <p:cNvPr id="53" name="矩形 52"/>
          <p:cNvSpPr/>
          <p:nvPr/>
        </p:nvSpPr>
        <p:spPr>
          <a:xfrm>
            <a:off x="5566985" y="2479125"/>
            <a:ext cx="3590473" cy="1200329"/>
          </a:xfrm>
          <a:prstGeom prst="rect">
            <a:avLst/>
          </a:prstGeom>
        </p:spPr>
        <p:txBody>
          <a:bodyPr wrap="square">
            <a:spAutoFit/>
          </a:bodyPr>
          <a:lstStyle/>
          <a:p>
            <a:pPr algn="r"/>
            <a:r>
              <a:rPr lang="en-US" altLang="zh-TW" sz="2400" b="1" i="1" dirty="0" smtClean="0">
                <a:solidFill>
                  <a:srgbClr val="00FF00"/>
                </a:solidFill>
              </a:rPr>
              <a:t>Green: T</a:t>
            </a:r>
            <a:r>
              <a:rPr lang="zh-TW" altLang="en-US" sz="2400" b="1" i="1" dirty="0">
                <a:solidFill>
                  <a:srgbClr val="00FF00"/>
                </a:solidFill>
              </a:rPr>
              <a:t>exture edge </a:t>
            </a:r>
            <a:r>
              <a:rPr lang="zh-TW" altLang="en-US" sz="2400" b="1" i="1" dirty="0" smtClean="0">
                <a:solidFill>
                  <a:srgbClr val="00FF00"/>
                </a:solidFill>
              </a:rPr>
              <a:t>points</a:t>
            </a:r>
            <a:endParaRPr lang="en-US" altLang="zh-TW" sz="2400" b="1" i="1" dirty="0" smtClean="0">
              <a:solidFill>
                <a:srgbClr val="00FF00"/>
              </a:solidFill>
            </a:endParaRPr>
          </a:p>
          <a:p>
            <a:pPr algn="r"/>
            <a:r>
              <a:rPr lang="en-US" altLang="zh-TW" sz="2400" b="1" i="1" dirty="0" smtClean="0">
                <a:solidFill>
                  <a:srgbClr val="0000FF"/>
                </a:solidFill>
              </a:rPr>
              <a:t>Blue: C</a:t>
            </a:r>
            <a:r>
              <a:rPr lang="zh-TW" altLang="en-US" sz="2400" b="1" i="1" dirty="0" smtClean="0">
                <a:solidFill>
                  <a:srgbClr val="0000FF"/>
                </a:solidFill>
              </a:rPr>
              <a:t>urvature points</a:t>
            </a:r>
            <a:endParaRPr lang="en-US" altLang="zh-TW" sz="2400" b="1" i="1" dirty="0" smtClean="0">
              <a:solidFill>
                <a:srgbClr val="0000FF"/>
              </a:solidFill>
            </a:endParaRPr>
          </a:p>
          <a:p>
            <a:pPr algn="r"/>
            <a:r>
              <a:rPr lang="en-US" altLang="zh-TW" sz="2400" b="1" i="1" dirty="0" smtClean="0">
                <a:solidFill>
                  <a:srgbClr val="FF0000"/>
                </a:solidFill>
              </a:rPr>
              <a:t>Red: R</a:t>
            </a:r>
            <a:r>
              <a:rPr lang="zh-TW" altLang="en-US" sz="2400" b="1" i="1" dirty="0" smtClean="0">
                <a:solidFill>
                  <a:srgbClr val="FF0000"/>
                </a:solidFill>
              </a:rPr>
              <a:t>idge points</a:t>
            </a:r>
            <a:endParaRPr lang="zh-TW" altLang="en-US" sz="2400" dirty="0">
              <a:solidFill>
                <a:srgbClr val="FF0000"/>
              </a:solidFill>
            </a:endParaRPr>
          </a:p>
        </p:txBody>
      </p:sp>
      <p:sp>
        <p:nvSpPr>
          <p:cNvPr id="54" name="矩形 53"/>
          <p:cNvSpPr/>
          <p:nvPr/>
        </p:nvSpPr>
        <p:spPr>
          <a:xfrm>
            <a:off x="7042819" y="6197400"/>
            <a:ext cx="1284454" cy="461665"/>
          </a:xfrm>
          <a:prstGeom prst="rect">
            <a:avLst/>
          </a:prstGeom>
        </p:spPr>
        <p:txBody>
          <a:bodyPr wrap="none">
            <a:spAutoFit/>
          </a:bodyPr>
          <a:lstStyle/>
          <a:p>
            <a:r>
              <a:rPr lang="en-US" altLang="zh-TW" sz="2400" b="1" i="1" dirty="0" smtClean="0">
                <a:solidFill>
                  <a:srgbClr val="BC1470"/>
                </a:solidFill>
              </a:rPr>
              <a:t>F</a:t>
            </a:r>
            <a:r>
              <a:rPr lang="zh-TW" altLang="en-US" sz="2400" b="1" i="1" dirty="0" smtClean="0">
                <a:solidFill>
                  <a:srgbClr val="BC1470"/>
                </a:solidFill>
              </a:rPr>
              <a:t>eatures</a:t>
            </a:r>
            <a:endParaRPr lang="zh-TW" altLang="en-US" sz="2400" dirty="0">
              <a:solidFill>
                <a:srgbClr val="BC1470"/>
              </a:solidFill>
            </a:endParaRPr>
          </a:p>
        </p:txBody>
      </p:sp>
    </p:spTree>
    <p:extLst>
      <p:ext uri="{BB962C8B-B14F-4D97-AF65-F5344CB8AC3E}">
        <p14:creationId xmlns:p14="http://schemas.microsoft.com/office/powerpoint/2010/main" val="2204239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Topology B</a:t>
            </a:r>
            <a:r>
              <a:rPr lang="en-US" altLang="zh-TW" dirty="0" smtClean="0"/>
              <a:t>lending</a:t>
            </a:r>
            <a:endParaRPr lang="zh-TW" altLang="en-US" dirty="0"/>
          </a:p>
        </p:txBody>
      </p:sp>
      <p:sp>
        <p:nvSpPr>
          <p:cNvPr id="3" name="內容版面配置區 2"/>
          <p:cNvSpPr>
            <a:spLocks noGrp="1"/>
          </p:cNvSpPr>
          <p:nvPr>
            <p:ph idx="1"/>
          </p:nvPr>
        </p:nvSpPr>
        <p:spPr>
          <a:xfrm>
            <a:off x="628650" y="1418115"/>
            <a:ext cx="7886700" cy="4703763"/>
          </a:xfrm>
        </p:spPr>
        <p:txBody>
          <a:bodyPr/>
          <a:lstStyle/>
          <a:p>
            <a:r>
              <a:rPr lang="en-US" altLang="zh-TW" dirty="0"/>
              <a:t>Which part will be operated</a:t>
            </a:r>
            <a:r>
              <a:rPr lang="en-US" altLang="zh-TW" dirty="0" smtClean="0"/>
              <a:t>?</a:t>
            </a:r>
          </a:p>
          <a:p>
            <a:r>
              <a:rPr lang="en-US" altLang="zh-TW" dirty="0" smtClean="0"/>
              <a:t>Represented by </a:t>
            </a:r>
            <a:r>
              <a:rPr lang="en-US" altLang="zh-TW" b="1" dirty="0" smtClean="0">
                <a:solidFill>
                  <a:srgbClr val="BC1470"/>
                </a:solidFill>
              </a:rPr>
              <a:t>an operational vector</a:t>
            </a:r>
          </a:p>
          <a:p>
            <a:endParaRPr lang="en-US" altLang="zh-TW" b="1" dirty="0">
              <a:solidFill>
                <a:srgbClr val="BC1470"/>
              </a:solidFill>
            </a:endParaRPr>
          </a:p>
          <a:p>
            <a:endParaRPr lang="en-US" altLang="zh-TW" b="1" dirty="0" smtClean="0">
              <a:solidFill>
                <a:srgbClr val="BC1470"/>
              </a:solidFill>
            </a:endParaRPr>
          </a:p>
          <a:p>
            <a:endParaRPr lang="en-US" altLang="zh-TW" b="1" dirty="0">
              <a:solidFill>
                <a:srgbClr val="BC1470"/>
              </a:solidFill>
            </a:endParaRPr>
          </a:p>
          <a:p>
            <a:endParaRPr lang="en-US" altLang="zh-TW" b="1" dirty="0" smtClean="0">
              <a:solidFill>
                <a:srgbClr val="BC1470"/>
              </a:solidFill>
            </a:endParaRPr>
          </a:p>
          <a:p>
            <a:endParaRPr lang="en-US" altLang="zh-TW" b="1" dirty="0">
              <a:solidFill>
                <a:srgbClr val="BC1470"/>
              </a:solidFill>
            </a:endParaRPr>
          </a:p>
          <a:p>
            <a:r>
              <a:rPr lang="en-US" altLang="zh-TW" b="1" dirty="0" smtClean="0">
                <a:solidFill>
                  <a:srgbClr val="BC1470"/>
                </a:solidFill>
              </a:rPr>
              <a:t>Merged graph</a:t>
            </a:r>
            <a:endParaRPr lang="zh-TW" altLang="en-US" b="1" dirty="0">
              <a:solidFill>
                <a:srgbClr val="BC1470"/>
              </a:solidFill>
            </a:endParaRPr>
          </a:p>
          <a:p>
            <a:endParaRPr lang="zh-TW" altLang="en-US" dirty="0"/>
          </a:p>
        </p:txBody>
      </p:sp>
      <p:sp>
        <p:nvSpPr>
          <p:cNvPr id="4" name="投影片編號版面配置區 3"/>
          <p:cNvSpPr>
            <a:spLocks noGrp="1"/>
          </p:cNvSpPr>
          <p:nvPr>
            <p:ph type="sldNum" sz="quarter" idx="12"/>
          </p:nvPr>
        </p:nvSpPr>
        <p:spPr/>
        <p:txBody>
          <a:bodyPr/>
          <a:lstStyle/>
          <a:p>
            <a:fld id="{6F12B5DC-1500-4996-8CAD-A261D81F1CD2}" type="slidenum">
              <a:rPr lang="zh-TW" altLang="en-US" smtClean="0"/>
              <a:pPr/>
              <a:t>9</a:t>
            </a:fld>
            <a:endParaRPr lang="zh-TW" altLang="en-US" dirty="0"/>
          </a:p>
        </p:txBody>
      </p:sp>
      <p:pic>
        <p:nvPicPr>
          <p:cNvPr id="7" name="Picture 20" descr="C:\Users\Jenny\Dropbox\Figure\top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8569" y="5139194"/>
            <a:ext cx="2337557" cy="109862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551093" y="6114240"/>
            <a:ext cx="1922698" cy="397478"/>
          </a:xfrm>
          <a:prstGeom prst="rect">
            <a:avLst/>
          </a:prstGeom>
        </p:spPr>
        <p:txBody>
          <a:bodyPr wrap="square">
            <a:spAutoFit/>
          </a:bodyPr>
          <a:lstStyle/>
          <a:p>
            <a:pPr algn="ctr"/>
            <a:r>
              <a:rPr lang="en-US" altLang="zh-CN" sz="2000" b="1" dirty="0" smtClean="0">
                <a:latin typeface="Palatino Linotype" pitchFamily="18" charset="0"/>
              </a:rPr>
              <a:t>Merged graph</a:t>
            </a:r>
            <a:endParaRPr lang="zh-CN" altLang="en-US" sz="2000" b="1" dirty="0">
              <a:latin typeface="Palatino Linotype" pitchFamily="18" charset="0"/>
            </a:endParaRPr>
          </a:p>
        </p:txBody>
      </p:sp>
      <p:pic>
        <p:nvPicPr>
          <p:cNvPr id="5" name="圖片 4"/>
          <p:cNvPicPr>
            <a:picLocks noChangeAspect="1"/>
          </p:cNvPicPr>
          <p:nvPr/>
        </p:nvPicPr>
        <p:blipFill>
          <a:blip r:embed="rId4"/>
          <a:stretch>
            <a:fillRect/>
          </a:stretch>
        </p:blipFill>
        <p:spPr>
          <a:xfrm>
            <a:off x="1479884" y="2583771"/>
            <a:ext cx="6184232" cy="2267978"/>
          </a:xfrm>
          <a:prstGeom prst="rect">
            <a:avLst/>
          </a:prstGeom>
        </p:spPr>
      </p:pic>
    </p:spTree>
    <p:extLst>
      <p:ext uri="{BB962C8B-B14F-4D97-AF65-F5344CB8AC3E}">
        <p14:creationId xmlns:p14="http://schemas.microsoft.com/office/powerpoint/2010/main" val="20786701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8280</TotalTime>
  <Words>5276</Words>
  <Application>Microsoft Office PowerPoint</Application>
  <PresentationFormat>如螢幕大小 (4:3)</PresentationFormat>
  <Paragraphs>791</Paragraphs>
  <Slides>63</Slides>
  <Notes>52</Notes>
  <HiddenSlides>0</HiddenSlides>
  <MMClips>1</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63</vt:i4>
      </vt:variant>
    </vt:vector>
  </HeadingPairs>
  <TitlesOfParts>
    <vt:vector size="76" baseType="lpstr">
      <vt:lpstr>宋体</vt:lpstr>
      <vt:lpstr>新細明體</vt:lpstr>
      <vt:lpstr>Arial</vt:lpstr>
      <vt:lpstr>Calibri</vt:lpstr>
      <vt:lpstr>Calibri Light</vt:lpstr>
      <vt:lpstr>Cambria Math</vt:lpstr>
      <vt:lpstr>Garamond</vt:lpstr>
      <vt:lpstr>Palatino Linotype</vt:lpstr>
      <vt:lpstr>Segoe UI</vt:lpstr>
      <vt:lpstr>Segoe UI Historic</vt:lpstr>
      <vt:lpstr>Symbol</vt:lpstr>
      <vt:lpstr>Times New Roman</vt:lpstr>
      <vt:lpstr>Office 佈景主題</vt:lpstr>
      <vt:lpstr>Geometric and Textural Blending for 3D Model Stylization</vt:lpstr>
      <vt:lpstr>Inputs and Outputs</vt:lpstr>
      <vt:lpstr>Definition of Style</vt:lpstr>
      <vt:lpstr>Method — Observation of Design Strategies</vt:lpstr>
      <vt:lpstr>Fundamental Operations</vt:lpstr>
      <vt:lpstr>Issues to Be Solved</vt:lpstr>
      <vt:lpstr>System Flow</vt:lpstr>
      <vt:lpstr>Preprocessing</vt:lpstr>
      <vt:lpstr>Topology Blending</vt:lpstr>
      <vt:lpstr>PowerPoint 簡報</vt:lpstr>
      <vt:lpstr>Tree Growing Algorithm</vt:lpstr>
      <vt:lpstr>Plausibility Rules</vt:lpstr>
      <vt:lpstr>Surface Blending</vt:lpstr>
      <vt:lpstr>Flow of Surface Blending</vt:lpstr>
      <vt:lpstr>Initial State</vt:lpstr>
      <vt:lpstr>Step 1. Sampling</vt:lpstr>
      <vt:lpstr>Step 2. Uniform Scaling</vt:lpstr>
      <vt:lpstr>Step 3: Rigid Matching Step 4: Soft Matching</vt:lpstr>
      <vt:lpstr>Step 3: Rigid Matching</vt:lpstr>
      <vt:lpstr>Step 4: Soft Matching</vt:lpstr>
      <vt:lpstr>PowerPoint 簡報</vt:lpstr>
      <vt:lpstr>Results</vt:lpstr>
      <vt:lpstr>Bear + Beanbag</vt:lpstr>
      <vt:lpstr>Elephant + Cup</vt:lpstr>
      <vt:lpstr>Penguin + Phone Case</vt:lpstr>
      <vt:lpstr>PowerPoint 簡報</vt:lpstr>
      <vt:lpstr>Comparison with Zoomorphic [1]</vt:lpstr>
      <vt:lpstr>PowerPoint 簡報</vt:lpstr>
      <vt:lpstr>Conclusion and Future Work </vt:lpstr>
      <vt:lpstr>Thank you</vt:lpstr>
      <vt:lpstr>PowerPoint 簡報</vt:lpstr>
      <vt:lpstr>PowerPoint 簡報</vt:lpstr>
      <vt:lpstr>PowerPoint 簡報</vt:lpstr>
      <vt:lpstr>Motivation</vt:lpstr>
      <vt:lpstr>Failure Cases</vt:lpstr>
      <vt:lpstr>Step 2. Uniform Scaling                                — Example</vt:lpstr>
      <vt:lpstr>Computational Time of  Topology Blending</vt:lpstr>
      <vt:lpstr>Computational Time of Surface Blending</vt:lpstr>
      <vt:lpstr>Parameterization and Warping</vt:lpstr>
      <vt:lpstr>Elephant + Pillow</vt:lpstr>
      <vt:lpstr>PowerPoint 簡報</vt:lpstr>
      <vt:lpstr>Finding rest correspondence</vt:lpstr>
      <vt:lpstr>Other Attempt</vt:lpstr>
      <vt:lpstr>Conclusion</vt:lpstr>
      <vt:lpstr>Limitations</vt:lpstr>
      <vt:lpstr>Step 3: Rigid Matching</vt:lpstr>
      <vt:lpstr>Step 3:  Rigid Matching</vt:lpstr>
      <vt:lpstr>Desired Point</vt:lpstr>
      <vt:lpstr>Step 4: Soft Matching</vt:lpstr>
      <vt:lpstr>Step 4:  Soft Matching</vt:lpstr>
      <vt:lpstr>PowerPoint 簡報</vt:lpstr>
      <vt:lpstr>Limitations</vt:lpstr>
      <vt:lpstr>Related Work — Assembly-based 3D Model Synthesis</vt:lpstr>
      <vt:lpstr>Related Work</vt:lpstr>
      <vt:lpstr>Related Work — Zoomorphic Design</vt:lpstr>
      <vt:lpstr>Our Stylization Approach vs.  Above Approaches</vt:lpstr>
      <vt:lpstr>Diversity</vt:lpstr>
      <vt:lpstr>Number of Output Increases with the Diversity Value</vt:lpstr>
      <vt:lpstr>Grouping</vt:lpstr>
      <vt:lpstr>Our approach vs.  Spherical parameterization only </vt:lpstr>
      <vt:lpstr>Step 3: Rigid Matching</vt:lpstr>
      <vt:lpstr>Step 4: Soft Matching</vt:lpstr>
      <vt:lpstr>Concept of Finding Feature Correspondence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黃怡錚</dc:creator>
  <cp:lastModifiedBy>tonylee</cp:lastModifiedBy>
  <cp:revision>708</cp:revision>
  <cp:lastPrinted>2017-06-15T02:35:00Z</cp:lastPrinted>
  <dcterms:created xsi:type="dcterms:W3CDTF">2017-03-23T13:09:46Z</dcterms:created>
  <dcterms:modified xsi:type="dcterms:W3CDTF">2017-10-23T08:31:48Z</dcterms:modified>
</cp:coreProperties>
</file>